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8" r:id="rId2"/>
  </p:sldMasterIdLst>
  <p:notesMasterIdLst>
    <p:notesMasterId r:id="rId50"/>
  </p:notesMasterIdLst>
  <p:handoutMasterIdLst>
    <p:handoutMasterId r:id="rId51"/>
  </p:handoutMasterIdLst>
  <p:sldIdLst>
    <p:sldId id="291" r:id="rId3"/>
    <p:sldId id="325" r:id="rId4"/>
    <p:sldId id="913" r:id="rId5"/>
    <p:sldId id="857" r:id="rId6"/>
    <p:sldId id="915" r:id="rId7"/>
    <p:sldId id="856" r:id="rId8"/>
    <p:sldId id="914" r:id="rId9"/>
    <p:sldId id="912" r:id="rId10"/>
    <p:sldId id="858" r:id="rId11"/>
    <p:sldId id="859" r:id="rId12"/>
    <p:sldId id="753" r:id="rId13"/>
    <p:sldId id="861" r:id="rId14"/>
    <p:sldId id="862" r:id="rId15"/>
    <p:sldId id="863" r:id="rId16"/>
    <p:sldId id="864" r:id="rId17"/>
    <p:sldId id="883" r:id="rId18"/>
    <p:sldId id="865" r:id="rId19"/>
    <p:sldId id="866" r:id="rId20"/>
    <p:sldId id="868" r:id="rId21"/>
    <p:sldId id="869" r:id="rId22"/>
    <p:sldId id="898" r:id="rId23"/>
    <p:sldId id="870" r:id="rId24"/>
    <p:sldId id="871" r:id="rId25"/>
    <p:sldId id="872" r:id="rId26"/>
    <p:sldId id="916" r:id="rId27"/>
    <p:sldId id="918" r:id="rId28"/>
    <p:sldId id="919" r:id="rId29"/>
    <p:sldId id="873" r:id="rId30"/>
    <p:sldId id="899" r:id="rId31"/>
    <p:sldId id="874" r:id="rId32"/>
    <p:sldId id="876" r:id="rId33"/>
    <p:sldId id="877" r:id="rId34"/>
    <p:sldId id="875" r:id="rId35"/>
    <p:sldId id="879" r:id="rId36"/>
    <p:sldId id="880" r:id="rId37"/>
    <p:sldId id="920" r:id="rId38"/>
    <p:sldId id="917" r:id="rId39"/>
    <p:sldId id="895" r:id="rId40"/>
    <p:sldId id="900" r:id="rId41"/>
    <p:sldId id="901" r:id="rId42"/>
    <p:sldId id="902" r:id="rId43"/>
    <p:sldId id="903" r:id="rId44"/>
    <p:sldId id="904" r:id="rId45"/>
    <p:sldId id="905" r:id="rId46"/>
    <p:sldId id="906" r:id="rId47"/>
    <p:sldId id="911" r:id="rId48"/>
    <p:sldId id="836" r:id="rId49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6E8"/>
    <a:srgbClr val="EAECF4"/>
    <a:srgbClr val="E7F0F7"/>
    <a:srgbClr val="CCDFEF"/>
    <a:srgbClr val="F8F8A6"/>
    <a:srgbClr val="9CFAB5"/>
    <a:srgbClr val="F87484"/>
    <a:srgbClr val="FEDFA0"/>
    <a:srgbClr val="D1B2E8"/>
    <a:srgbClr val="FF82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6719" autoAdjust="0"/>
    <p:restoredTop sz="99868" autoAdjust="0"/>
  </p:normalViewPr>
  <p:slideViewPr>
    <p:cSldViewPr snapToGrid="0" snapToObjects="1">
      <p:cViewPr>
        <p:scale>
          <a:sx n="70" d="100"/>
          <a:sy n="70" d="100"/>
        </p:scale>
        <p:origin x="-141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115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Feuil1!$A$2:$A$5</c:f>
              <c:strCache>
                <c:ptCount val="4"/>
                <c:pt idx="0">
                  <c:v>Moins de 2 ans </c:v>
                </c:pt>
                <c:pt idx="1">
                  <c:v>3/5 ans</c:v>
                </c:pt>
                <c:pt idx="2">
                  <c:v>6/8 ans</c:v>
                </c:pt>
                <c:pt idx="3">
                  <c:v>Plus de 9 ans 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0.17</c:v>
                </c:pt>
                <c:pt idx="1">
                  <c:v>0.34</c:v>
                </c:pt>
                <c:pt idx="2">
                  <c:v>0.26</c:v>
                </c:pt>
                <c:pt idx="3">
                  <c:v>0.23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</c:spPr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2100106339316607"/>
                  <c:y val="0.22659327710035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126288552882459"/>
                  <c:y val="-7.478929564301653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Feuil1!$A$2:$A$4</c:f>
              <c:strCache>
                <c:ptCount val="3"/>
                <c:pt idx="0">
                  <c:v>Oui souvent</c:v>
                </c:pt>
                <c:pt idx="1">
                  <c:v>Oui mais rarement</c:v>
                </c:pt>
                <c:pt idx="2">
                  <c:v>Non</c:v>
                </c:pt>
              </c:strCache>
            </c:strRef>
          </c:cat>
          <c:val>
            <c:numRef>
              <c:f>Feuil1!$B$2:$B$4</c:f>
              <c:numCache>
                <c:formatCode>0.0%</c:formatCode>
                <c:ptCount val="3"/>
                <c:pt idx="0">
                  <c:v>0.22033898305084745</c:v>
                </c:pt>
                <c:pt idx="1">
                  <c:v>0.12994350282485875</c:v>
                </c:pt>
                <c:pt idx="2">
                  <c:v>0.64971751412429379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308797698364708"/>
          <c:y val="0.13951452608157738"/>
          <c:w val="0.24289716869838773"/>
          <c:h val="0.56536293016997208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Pt>
            <c:idx val="14"/>
            <c:invertIfNegative val="0"/>
            <c:bubble3D val="0"/>
          </c:dPt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Feuil1!$A$2:$A$9</c:f>
              <c:strCache>
                <c:ptCount val="8"/>
                <c:pt idx="0">
                  <c:v>Homéopathie</c:v>
                </c:pt>
                <c:pt idx="1">
                  <c:v>Compléments nutritionnels</c:v>
                </c:pt>
                <c:pt idx="2">
                  <c:v>Phytothérapie</c:v>
                </c:pt>
                <c:pt idx="3">
                  <c:v>Acupuncture</c:v>
                </c:pt>
                <c:pt idx="4">
                  <c:v>Kinésithérapie</c:v>
                </c:pt>
                <c:pt idx="5">
                  <c:v>Yoga</c:v>
                </c:pt>
                <c:pt idx="6">
                  <c:v>Ostéopathie</c:v>
                </c:pt>
                <c:pt idx="7">
                  <c:v>Autres </c:v>
                </c:pt>
              </c:strCache>
            </c:strRef>
          </c:cat>
          <c:val>
            <c:numRef>
              <c:f>Feuil1!$B$2:$B$9</c:f>
              <c:numCache>
                <c:formatCode>0%</c:formatCode>
                <c:ptCount val="8"/>
                <c:pt idx="0">
                  <c:v>0.4838709677419355</c:v>
                </c:pt>
                <c:pt idx="1">
                  <c:v>0.45</c:v>
                </c:pt>
                <c:pt idx="2">
                  <c:v>0.30645161290322581</c:v>
                </c:pt>
                <c:pt idx="3">
                  <c:v>9.6774193548387094E-2</c:v>
                </c:pt>
                <c:pt idx="4">
                  <c:v>4.8387096774193547E-2</c:v>
                </c:pt>
                <c:pt idx="5">
                  <c:v>3.2258064516129031E-2</c:v>
                </c:pt>
                <c:pt idx="6">
                  <c:v>3.2258064516129031E-2</c:v>
                </c:pt>
                <c:pt idx="7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56517504"/>
        <c:axId val="156519040"/>
      </c:barChart>
      <c:catAx>
        <c:axId val="15651750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156519040"/>
        <c:crosses val="autoZero"/>
        <c:auto val="1"/>
        <c:lblAlgn val="ctr"/>
        <c:lblOffset val="100"/>
        <c:noMultiLvlLbl val="0"/>
      </c:catAx>
      <c:valAx>
        <c:axId val="156519040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one"/>
        <c:crossAx val="156517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028863635161323"/>
          <c:y val="0.13951455248220895"/>
          <c:w val="9.1730420621807141E-2"/>
          <c:h val="0.56536293016997208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Pt>
            <c:idx val="14"/>
            <c:invertIfNegative val="0"/>
            <c:bubble3D val="0"/>
          </c:dPt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Feuil1!$A$2:$A$11</c:f>
              <c:strCache>
                <c:ptCount val="10"/>
                <c:pt idx="0">
                  <c:v>Médecin généraliste</c:v>
                </c:pt>
                <c:pt idx="1">
                  <c:v>Autres spécialistes </c:v>
                </c:pt>
                <c:pt idx="2">
                  <c:v>Spécialiste du myélome</c:v>
                </c:pt>
                <c:pt idx="3">
                  <c:v>Homéopathe</c:v>
                </c:pt>
                <c:pt idx="4">
                  <c:v>Cardiologue</c:v>
                </c:pt>
                <c:pt idx="5">
                  <c:v>Néphrologue</c:v>
                </c:pt>
                <c:pt idx="6">
                  <c:v>Ophtalmologiste</c:v>
                </c:pt>
                <c:pt idx="7">
                  <c:v>diabétologue</c:v>
                </c:pt>
                <c:pt idx="8">
                  <c:v>Stomatologue</c:v>
                </c:pt>
                <c:pt idx="9">
                  <c:v>Aucun/auto médication</c:v>
                </c:pt>
              </c:strCache>
            </c:strRef>
          </c:cat>
          <c:val>
            <c:numRef>
              <c:f>Feuil1!$B$2:$B$11</c:f>
              <c:numCache>
                <c:formatCode>0%</c:formatCode>
                <c:ptCount val="10"/>
                <c:pt idx="0">
                  <c:v>0.74803149606299213</c:v>
                </c:pt>
                <c:pt idx="1">
                  <c:v>0.36</c:v>
                </c:pt>
                <c:pt idx="2">
                  <c:v>0.1889763779527559</c:v>
                </c:pt>
                <c:pt idx="3">
                  <c:v>4.7244094488188976E-2</c:v>
                </c:pt>
                <c:pt idx="4">
                  <c:v>3.937007874015748E-2</c:v>
                </c:pt>
                <c:pt idx="5">
                  <c:v>2.3622047244094488E-2</c:v>
                </c:pt>
                <c:pt idx="6">
                  <c:v>1.5748031496062992E-2</c:v>
                </c:pt>
                <c:pt idx="7">
                  <c:v>1.5748031496062992E-2</c:v>
                </c:pt>
                <c:pt idx="8">
                  <c:v>1.5748031496062992E-2</c:v>
                </c:pt>
                <c:pt idx="9">
                  <c:v>1.5748031496062992E-2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"/>
        <c:axId val="160201344"/>
        <c:axId val="160215424"/>
      </c:barChart>
      <c:catAx>
        <c:axId val="16020134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160215424"/>
        <c:crosses val="autoZero"/>
        <c:auto val="1"/>
        <c:lblAlgn val="ctr"/>
        <c:lblOffset val="100"/>
        <c:noMultiLvlLbl val="0"/>
      </c:catAx>
      <c:valAx>
        <c:axId val="160215424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one"/>
        <c:crossAx val="160201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028863635161323"/>
          <c:y val="0.13951455248220895"/>
          <c:w val="9.1730420621807141E-2"/>
          <c:h val="0.56536293016997208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14"/>
            <c:invertIfNegative val="0"/>
            <c:bubble3D val="0"/>
          </c:dPt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Feuil1!$A$2:$A$7</c:f>
              <c:strCache>
                <c:ptCount val="6"/>
                <c:pt idx="0">
                  <c:v>Homéopathe</c:v>
                </c:pt>
                <c:pt idx="1">
                  <c:v>Médecin généraliste</c:v>
                </c:pt>
                <c:pt idx="2">
                  <c:v>Autres spécialistes</c:v>
                </c:pt>
                <c:pt idx="3">
                  <c:v>Spécialiste du myélome</c:v>
                </c:pt>
                <c:pt idx="4">
                  <c:v>Aucun/auto médication</c:v>
                </c:pt>
                <c:pt idx="5">
                  <c:v>NSP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0.39655172413793105</c:v>
                </c:pt>
                <c:pt idx="1">
                  <c:v>0.36206896551724138</c:v>
                </c:pt>
                <c:pt idx="2">
                  <c:v>0.19</c:v>
                </c:pt>
                <c:pt idx="3">
                  <c:v>0.15517241379310345</c:v>
                </c:pt>
                <c:pt idx="4">
                  <c:v>8.6206896551724144E-2</c:v>
                </c:pt>
                <c:pt idx="5">
                  <c:v>1.7241379310344827E-2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"/>
        <c:axId val="158089600"/>
        <c:axId val="158091136"/>
      </c:barChart>
      <c:catAx>
        <c:axId val="15808960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158091136"/>
        <c:crosses val="autoZero"/>
        <c:auto val="1"/>
        <c:lblAlgn val="ctr"/>
        <c:lblOffset val="100"/>
        <c:noMultiLvlLbl val="0"/>
      </c:catAx>
      <c:valAx>
        <c:axId val="158091136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one"/>
        <c:crossAx val="158089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028863635161323"/>
          <c:y val="0.13951455248220895"/>
          <c:w val="9.1730420621807141E-2"/>
          <c:h val="0.56536293016997208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Pt>
            <c:idx val="14"/>
            <c:invertIfNegative val="0"/>
            <c:bubble3D val="0"/>
          </c:dPt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Feuil1!$A$2:$A$6</c:f>
              <c:strCache>
                <c:ptCount val="5"/>
                <c:pt idx="0">
                  <c:v>Spécialiste du myélome</c:v>
                </c:pt>
                <c:pt idx="1">
                  <c:v>Médecin généraliste</c:v>
                </c:pt>
                <c:pt idx="2">
                  <c:v>Homéopathe</c:v>
                </c:pt>
                <c:pt idx="3">
                  <c:v>Autres spécialistes</c:v>
                </c:pt>
                <c:pt idx="4">
                  <c:v>Cancérologue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0.98</c:v>
                </c:pt>
                <c:pt idx="1">
                  <c:v>0.15</c:v>
                </c:pt>
                <c:pt idx="2">
                  <c:v>0.03</c:v>
                </c:pt>
                <c:pt idx="3">
                  <c:v>0.02</c:v>
                </c:pt>
                <c:pt idx="4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"/>
        <c:axId val="160183808"/>
        <c:axId val="160185344"/>
      </c:barChart>
      <c:catAx>
        <c:axId val="16018380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160185344"/>
        <c:crosses val="autoZero"/>
        <c:auto val="1"/>
        <c:lblAlgn val="ctr"/>
        <c:lblOffset val="100"/>
        <c:noMultiLvlLbl val="0"/>
      </c:catAx>
      <c:valAx>
        <c:axId val="160185344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one"/>
        <c:crossAx val="160183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308797698364708"/>
          <c:y val="0.13951452608157738"/>
          <c:w val="0.16171502621281666"/>
          <c:h val="0.56536293016997208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Pt>
            <c:idx val="14"/>
            <c:invertIfNegative val="0"/>
            <c:bubble3D val="0"/>
          </c:dPt>
          <c:dLbls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Feuil1!$A$2:$A$10</c:f>
              <c:strCache>
                <c:ptCount val="9"/>
                <c:pt idx="0">
                  <c:v>Un spécialiste (du myélome ou autre)</c:v>
                </c:pt>
                <c:pt idx="1">
                  <c:v>Votre médecin généraliste</c:v>
                </c:pt>
                <c:pt idx="2">
                  <c:v>Un pharmacien de ville</c:v>
                </c:pt>
                <c:pt idx="3">
                  <c:v>Les infirmières</c:v>
                </c:pt>
                <c:pt idx="4">
                  <c:v>Un pharmacien de l’hôpital</c:v>
                </c:pt>
                <c:pt idx="5">
                  <c:v>Moi même</c:v>
                </c:pt>
                <c:pt idx="6">
                  <c:v>Homéopathe</c:v>
                </c:pt>
                <c:pt idx="7">
                  <c:v>Internet</c:v>
                </c:pt>
                <c:pt idx="8">
                  <c:v>Entourage</c:v>
                </c:pt>
              </c:strCache>
            </c:strRef>
          </c:cat>
          <c:val>
            <c:numRef>
              <c:f>Feuil1!$B$2:$B$10</c:f>
              <c:numCache>
                <c:formatCode>0%</c:formatCode>
                <c:ptCount val="9"/>
                <c:pt idx="0">
                  <c:v>0.9152542372881356</c:v>
                </c:pt>
                <c:pt idx="1">
                  <c:v>0.4576271186440678</c:v>
                </c:pt>
                <c:pt idx="2">
                  <c:v>0.19209039548022599</c:v>
                </c:pt>
                <c:pt idx="3">
                  <c:v>0.13559322033898305</c:v>
                </c:pt>
                <c:pt idx="4">
                  <c:v>8.4745762711864403E-2</c:v>
                </c:pt>
                <c:pt idx="5">
                  <c:v>8.4745762711864403E-2</c:v>
                </c:pt>
                <c:pt idx="6">
                  <c:v>5.6497175141242938E-3</c:v>
                </c:pt>
                <c:pt idx="7">
                  <c:v>5.6497175141242938E-3</c:v>
                </c:pt>
                <c:pt idx="8">
                  <c:v>5.6497175141242938E-3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61154560"/>
        <c:axId val="161156096"/>
      </c:barChart>
      <c:catAx>
        <c:axId val="16115456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1156096"/>
        <c:crosses val="autoZero"/>
        <c:auto val="1"/>
        <c:lblAlgn val="ctr"/>
        <c:lblOffset val="100"/>
        <c:noMultiLvlLbl val="0"/>
      </c:catAx>
      <c:valAx>
        <c:axId val="161156096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one"/>
        <c:crossAx val="161154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0.18663856791124273"/>
                  <c:y val="0.1598275710958137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52913298193786E-2"/>
                  <c:y val="-4.81968759749678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787654107418619E-2"/>
                  <c:y val="9.936707668036986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33305214641012787"/>
                  <c:y val="-9.733450710860920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Feuil1!$A$2:$A$5</c:f>
              <c:strCache>
                <c:ptCount val="4"/>
                <c:pt idx="0">
                  <c:v>Oui tout à fait bien</c:v>
                </c:pt>
                <c:pt idx="1">
                  <c:v>Oui plutôt bien</c:v>
                </c:pt>
                <c:pt idx="2">
                  <c:v>Non plutôt mal</c:v>
                </c:pt>
                <c:pt idx="3">
                  <c:v>Non très mal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0.6384180790960452</c:v>
                </c:pt>
                <c:pt idx="1">
                  <c:v>0.33333333333333331</c:v>
                </c:pt>
                <c:pt idx="2">
                  <c:v>2.8248587570621469E-2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0.16505815965160497"/>
                  <c:y val="9.443092514554363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52913298193786E-2"/>
                  <c:y val="-4.81968759749678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769438926046769"/>
                  <c:y val="-0.1242987738858638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0273363000635723E-2"/>
                  <c:y val="-2.50540207334461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Feuil1!$A$2:$A$5</c:f>
              <c:strCache>
                <c:ptCount val="4"/>
                <c:pt idx="0">
                  <c:v>Oui de manière très stricte</c:v>
                </c:pt>
                <c:pt idx="1">
                  <c:v>Oui plutôt bien</c:v>
                </c:pt>
                <c:pt idx="2">
                  <c:v>Non plutôt mal</c:v>
                </c:pt>
                <c:pt idx="3">
                  <c:v>Non très mal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0.7231638418079096</c:v>
                </c:pt>
                <c:pt idx="1">
                  <c:v>0.2655367231638418</c:v>
                </c:pt>
                <c:pt idx="2">
                  <c:v>5.6497175141242938E-3</c:v>
                </c:pt>
                <c:pt idx="3">
                  <c:v>5.6497175141242938E-3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explosion val="25"/>
          <c:dPt>
            <c:idx val="0"/>
            <c:bubble3D val="0"/>
            <c:explosion val="12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explosion val="9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bubble3D val="0"/>
            <c:explosion val="10"/>
            <c:spPr>
              <a:solidFill>
                <a:schemeClr val="bg2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layout>
                <c:manualLayout>
                  <c:x val="-5.8123331982973252E-2"/>
                  <c:y val="2.293992887059091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4197288354050738"/>
                  <c:y val="-0.1014025923983430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5492818104078629E-2"/>
                  <c:y val="-0.1338917015423806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delete val="1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05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Feuil1!$A$2:$A$5</c:f>
              <c:strCache>
                <c:ptCount val="4"/>
                <c:pt idx="0">
                  <c:v>Vous même</c:v>
                </c:pt>
                <c:pt idx="1">
                  <c:v>Un membre de votre famille</c:v>
                </c:pt>
                <c:pt idx="2">
                  <c:v>Une infirmière</c:v>
                </c:pt>
                <c:pt idx="3">
                  <c:v>Autres (ami/voisin)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0.87005649717514122</c:v>
                </c:pt>
                <c:pt idx="1">
                  <c:v>0.11299435028248588</c:v>
                </c:pt>
                <c:pt idx="2">
                  <c:v>1.6949152542372881E-2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107422240459039"/>
          <c:y val="1.8201784261165581E-2"/>
          <c:w val="0.47952680099869749"/>
          <c:h val="0.9309331494283354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BBB59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8064A2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79646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Feuil1!$A$2:$A$7</c:f>
              <c:strCache>
                <c:ptCount val="6"/>
                <c:pt idx="0">
                  <c:v>Aucun outil</c:v>
                </c:pt>
                <c:pt idx="1">
                  <c:v>Un pilulier à la semaine</c:v>
                </c:pt>
                <c:pt idx="2">
                  <c:v>Un pilulier journalier</c:v>
                </c:pt>
                <c:pt idx="3">
                  <c:v>Tableau excel /Planning personnel</c:v>
                </c:pt>
                <c:pt idx="4">
                  <c:v>Boîte à biscuits</c:v>
                </c:pt>
                <c:pt idx="5">
                  <c:v>Fiche manuscrite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0.50847457627118642</c:v>
                </c:pt>
                <c:pt idx="1">
                  <c:v>0.28813559322033899</c:v>
                </c:pt>
                <c:pt idx="2">
                  <c:v>0.10169491525423729</c:v>
                </c:pt>
                <c:pt idx="3">
                  <c:v>3.3898305084745763E-2</c:v>
                </c:pt>
                <c:pt idx="4">
                  <c:v>1.6949152542372881E-2</c:v>
                </c:pt>
                <c:pt idx="5">
                  <c:v>2.2598870056497175E-2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6"/>
        <c:axId val="159107712"/>
        <c:axId val="160413568"/>
      </c:barChart>
      <c:catAx>
        <c:axId val="1591077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+mn-lt"/>
              </a:defRPr>
            </a:pPr>
            <a:endParaRPr lang="en-US"/>
          </a:p>
        </c:txPr>
        <c:crossAx val="160413568"/>
        <c:crosses val="autoZero"/>
        <c:auto val="1"/>
        <c:lblAlgn val="ctr"/>
        <c:lblOffset val="100"/>
        <c:noMultiLvlLbl val="0"/>
      </c:catAx>
      <c:valAx>
        <c:axId val="160413568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one"/>
        <c:crossAx val="159107712"/>
        <c:crosses val="autoZero"/>
        <c:crossBetween val="between"/>
        <c:majorUnit val="0.5"/>
      </c:valAx>
    </c:plotArea>
    <c:plotVisOnly val="1"/>
    <c:dispBlanksAs val="gap"/>
    <c:showDLblsOverMax val="0"/>
  </c:chart>
  <c:txPr>
    <a:bodyPr/>
    <a:lstStyle/>
    <a:p>
      <a:pPr>
        <a:defRPr sz="1200">
          <a:latin typeface="Tw Cen MT Condensed" panose="020B0606020104020203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Pt>
            <c:idx val="2"/>
            <c:bubble3D val="0"/>
            <c:explosion val="10"/>
            <c:spPr>
              <a:solidFill>
                <a:srgbClr val="FF8205"/>
              </a:solidFill>
            </c:spPr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layout>
                <c:manualLayout>
                  <c:x val="-0.13670663886490811"/>
                  <c:y val="0.14505645166855008"/>
                </c:manualLayout>
              </c:layout>
              <c:tx>
                <c:rich>
                  <a:bodyPr/>
                  <a:lstStyle/>
                  <a:p>
                    <a:r>
                      <a:rPr lang="fr-FR" dirty="0"/>
                      <a:t>Le premier que vous recevez; </a:t>
                    </a:r>
                    <a:r>
                      <a:rPr lang="fr-FR" sz="1200" dirty="0"/>
                      <a:t>21%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3791909382328674"/>
                  <c:y val="-0.1589447139359268"/>
                </c:manualLayout>
              </c:layout>
              <c:tx>
                <c:rich>
                  <a:bodyPr/>
                  <a:lstStyle/>
                  <a:p>
                    <a:r>
                      <a:rPr lang="fr-FR" sz="1100" dirty="0"/>
                      <a:t>Le deuxième que vous recevez  (suite à une rechute); </a:t>
                    </a:r>
                    <a:r>
                      <a:rPr lang="fr-FR" sz="1200" dirty="0"/>
                      <a:t>33%</a:t>
                    </a:r>
                    <a:endParaRPr lang="fr-FR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1262389760255047E-2"/>
                  <c:y val="-3.7837463502466005E-3"/>
                </c:manualLayout>
              </c:layout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fr-FR" sz="1100" dirty="0"/>
                      <a:t>Le troisième (ou plus) que vous recevez (suite à une 2eme rechute); </a:t>
                    </a:r>
                    <a:r>
                      <a:rPr lang="fr-FR" sz="1200" dirty="0"/>
                      <a:t>45%</a:t>
                    </a:r>
                  </a:p>
                </c:rich>
              </c:tx>
              <c:spPr>
                <a:solidFill>
                  <a:schemeClr val="bg1"/>
                </a:solidFill>
              </c:spPr>
              <c:showLegendKey val="1"/>
              <c:showVal val="1"/>
              <c:showCatName val="1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05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Feuil1!$A$2:$A$5</c:f>
              <c:strCache>
                <c:ptCount val="4"/>
                <c:pt idx="0">
                  <c:v>Le premier que vous recevez</c:v>
                </c:pt>
                <c:pt idx="1">
                  <c:v>Le deuxième que vous recevez  (suite à une rechute)</c:v>
                </c:pt>
                <c:pt idx="2">
                  <c:v>Le troisième (ou plus) que vous recevez (suite à une 2eme rechute)</c:v>
                </c:pt>
                <c:pt idx="3">
                  <c:v>Vous ne savez pas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0.21468926553672316</c:v>
                </c:pt>
                <c:pt idx="1">
                  <c:v>0.33333333333333331</c:v>
                </c:pt>
                <c:pt idx="2">
                  <c:v>0.4463276836158192</c:v>
                </c:pt>
                <c:pt idx="3">
                  <c:v>5.6497175141242938E-3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1523378428984512"/>
          <c:y val="0.10963410433070866"/>
          <c:w val="0.4743058842521769"/>
          <c:h val="0.8559908956692913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Pas du tout d'accord 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Feuil1!$A$2:$A$7</c:f>
              <c:strCache>
                <c:ptCount val="6"/>
                <c:pt idx="0">
                  <c:v>Avoir plusieurs comprimés à prendre tous les jours est une contrainte pour moi</c:v>
                </c:pt>
                <c:pt idx="1">
                  <c:v>Plus je prends un grand nombre de comprimés par jour, plus le risque de me tromper est important </c:v>
                </c:pt>
                <c:pt idx="2">
                  <c:v>Je me suis déjà trompé(e) dans la prise de mes comprimés (oubli de prise, prise du mauvais comprimé, prise de la mauvaise dose…)</c:v>
                </c:pt>
                <c:pt idx="3">
                  <c:v>Je crains de me tromper dans la prise de mes comprimés (oubli de prise, prise du mauvais comprimé, prise de la mauvaise dose…)</c:v>
                </c:pt>
                <c:pt idx="4">
                  <c:v>Il est difficile de se rappeler tous les jours les comprimés qu’il faut prendre</c:v>
                </c:pt>
                <c:pt idx="5">
                  <c:v>Je dois confier la gestion de mes traitements à une autre personne car j’ai peur de me tromper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0.20338983050847459</c:v>
                </c:pt>
                <c:pt idx="1">
                  <c:v>0.32203389830508472</c:v>
                </c:pt>
                <c:pt idx="2">
                  <c:v>0.52542372881355937</c:v>
                </c:pt>
                <c:pt idx="3">
                  <c:v>0.49152542372881358</c:v>
                </c:pt>
                <c:pt idx="4">
                  <c:v>0.4463276836158192</c:v>
                </c:pt>
                <c:pt idx="5">
                  <c:v>0.78531073446327682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Plutôt pas d'accord 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Feuil1!$A$2:$A$7</c:f>
              <c:strCache>
                <c:ptCount val="6"/>
                <c:pt idx="0">
                  <c:v>Avoir plusieurs comprimés à prendre tous les jours est une contrainte pour moi</c:v>
                </c:pt>
                <c:pt idx="1">
                  <c:v>Plus je prends un grand nombre de comprimés par jour, plus le risque de me tromper est important </c:v>
                </c:pt>
                <c:pt idx="2">
                  <c:v>Je me suis déjà trompé(e) dans la prise de mes comprimés (oubli de prise, prise du mauvais comprimé, prise de la mauvaise dose…)</c:v>
                </c:pt>
                <c:pt idx="3">
                  <c:v>Je crains de me tromper dans la prise de mes comprimés (oubli de prise, prise du mauvais comprimé, prise de la mauvaise dose…)</c:v>
                </c:pt>
                <c:pt idx="4">
                  <c:v>Il est difficile de se rappeler tous les jours les comprimés qu’il faut prendre</c:v>
                </c:pt>
                <c:pt idx="5">
                  <c:v>Je dois confier la gestion de mes traitements à une autre personne car j’ai peur de me tromper</c:v>
                </c:pt>
              </c:strCache>
            </c:strRef>
          </c:cat>
          <c:val>
            <c:numRef>
              <c:f>Feuil1!$C$2:$C$7</c:f>
              <c:numCache>
                <c:formatCode>0%</c:formatCode>
                <c:ptCount val="6"/>
                <c:pt idx="0">
                  <c:v>0.20338983050847459</c:v>
                </c:pt>
                <c:pt idx="1">
                  <c:v>0.1864406779661017</c:v>
                </c:pt>
                <c:pt idx="2">
                  <c:v>0.25988700564971751</c:v>
                </c:pt>
                <c:pt idx="3">
                  <c:v>0.31638418079096048</c:v>
                </c:pt>
                <c:pt idx="4">
                  <c:v>0.32768361581920902</c:v>
                </c:pt>
                <c:pt idx="5">
                  <c:v>0.12429378531073447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Plutôt  d'accord 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Feuil1!$A$2:$A$7</c:f>
              <c:strCache>
                <c:ptCount val="6"/>
                <c:pt idx="0">
                  <c:v>Avoir plusieurs comprimés à prendre tous les jours est une contrainte pour moi</c:v>
                </c:pt>
                <c:pt idx="1">
                  <c:v>Plus je prends un grand nombre de comprimés par jour, plus le risque de me tromper est important </c:v>
                </c:pt>
                <c:pt idx="2">
                  <c:v>Je me suis déjà trompé(e) dans la prise de mes comprimés (oubli de prise, prise du mauvais comprimé, prise de la mauvaise dose…)</c:v>
                </c:pt>
                <c:pt idx="3">
                  <c:v>Je crains de me tromper dans la prise de mes comprimés (oubli de prise, prise du mauvais comprimé, prise de la mauvaise dose…)</c:v>
                </c:pt>
                <c:pt idx="4">
                  <c:v>Il est difficile de se rappeler tous les jours les comprimés qu’il faut prendre</c:v>
                </c:pt>
                <c:pt idx="5">
                  <c:v>Je dois confier la gestion de mes traitements à une autre personne car j’ai peur de me tromper</c:v>
                </c:pt>
              </c:strCache>
            </c:strRef>
          </c:cat>
          <c:val>
            <c:numRef>
              <c:f>Feuil1!$D$2:$D$7</c:f>
              <c:numCache>
                <c:formatCode>0%</c:formatCode>
                <c:ptCount val="6"/>
                <c:pt idx="0">
                  <c:v>0.37853107344632769</c:v>
                </c:pt>
                <c:pt idx="1">
                  <c:v>0.35028248587570621</c:v>
                </c:pt>
                <c:pt idx="2">
                  <c:v>0.14124293785310735</c:v>
                </c:pt>
                <c:pt idx="3">
                  <c:v>0.14124293785310735</c:v>
                </c:pt>
                <c:pt idx="4">
                  <c:v>0.1807909604519774</c:v>
                </c:pt>
                <c:pt idx="5">
                  <c:v>5.6497175141242938E-2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Tout à fait d'accord 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accent5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Feuil1!$A$2:$A$7</c:f>
              <c:strCache>
                <c:ptCount val="6"/>
                <c:pt idx="0">
                  <c:v>Avoir plusieurs comprimés à prendre tous les jours est une contrainte pour moi</c:v>
                </c:pt>
                <c:pt idx="1">
                  <c:v>Plus je prends un grand nombre de comprimés par jour, plus le risque de me tromper est important </c:v>
                </c:pt>
                <c:pt idx="2">
                  <c:v>Je me suis déjà trompé(e) dans la prise de mes comprimés (oubli de prise, prise du mauvais comprimé, prise de la mauvaise dose…)</c:v>
                </c:pt>
                <c:pt idx="3">
                  <c:v>Je crains de me tromper dans la prise de mes comprimés (oubli de prise, prise du mauvais comprimé, prise de la mauvaise dose…)</c:v>
                </c:pt>
                <c:pt idx="4">
                  <c:v>Il est difficile de se rappeler tous les jours les comprimés qu’il faut prendre</c:v>
                </c:pt>
                <c:pt idx="5">
                  <c:v>Je dois confier la gestion de mes traitements à une autre personne car j’ai peur de me tromper</c:v>
                </c:pt>
              </c:strCache>
            </c:strRef>
          </c:cat>
          <c:val>
            <c:numRef>
              <c:f>Feuil1!$E$2:$E$7</c:f>
              <c:numCache>
                <c:formatCode>0%</c:formatCode>
                <c:ptCount val="6"/>
                <c:pt idx="0">
                  <c:v>0.21468926553672316</c:v>
                </c:pt>
                <c:pt idx="1">
                  <c:v>0.14124293785310735</c:v>
                </c:pt>
                <c:pt idx="2">
                  <c:v>7.3446327683615822E-2</c:v>
                </c:pt>
                <c:pt idx="3">
                  <c:v>5.0847457627118647E-2</c:v>
                </c:pt>
                <c:pt idx="4">
                  <c:v>4.519774011299435E-2</c:v>
                </c:pt>
                <c:pt idx="5">
                  <c:v>3.3898305084745763E-2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160753920"/>
        <c:axId val="160772096"/>
      </c:barChart>
      <c:catAx>
        <c:axId val="16075392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60772096"/>
        <c:crosses val="autoZero"/>
        <c:auto val="1"/>
        <c:lblAlgn val="ctr"/>
        <c:lblOffset val="100"/>
        <c:noMultiLvlLbl val="0"/>
      </c:catAx>
      <c:valAx>
        <c:axId val="16077209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6075392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28391593543024662"/>
          <c:y val="1.4702123403372552E-2"/>
          <c:w val="0.70771561332014143"/>
          <c:h val="5.4961630930859734E-2"/>
        </c:manualLayout>
      </c:layout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900" b="1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Oui 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0.14124293785310735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NON 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Feuil1!$C$2</c:f>
              <c:numCache>
                <c:formatCode>0%</c:formatCode>
                <c:ptCount val="1"/>
                <c:pt idx="0">
                  <c:v>0.76836158192090398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NSP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Feuil1!$D$2</c:f>
              <c:numCache>
                <c:formatCode>0%</c:formatCode>
                <c:ptCount val="1"/>
                <c:pt idx="0">
                  <c:v>9.03954802259887E-2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72539648"/>
        <c:axId val="272541184"/>
      </c:barChart>
      <c:catAx>
        <c:axId val="272539648"/>
        <c:scaling>
          <c:orientation val="maxMin"/>
        </c:scaling>
        <c:delete val="1"/>
        <c:axPos val="l"/>
        <c:majorTickMark val="out"/>
        <c:minorTickMark val="none"/>
        <c:tickLblPos val="nextTo"/>
        <c:crossAx val="272541184"/>
        <c:crosses val="autoZero"/>
        <c:auto val="1"/>
        <c:lblAlgn val="ctr"/>
        <c:lblOffset val="100"/>
        <c:noMultiLvlLbl val="0"/>
      </c:catAx>
      <c:valAx>
        <c:axId val="27254118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72539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74927907588036"/>
          <c:y val="9.2215934715159098E-2"/>
          <c:w val="0.26233848696873824"/>
          <c:h val="0.878870409491461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Oui 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100"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Feuil1!$A$2:$A$9</c:f>
              <c:strCache>
                <c:ptCount val="8"/>
                <c:pt idx="0">
                  <c:v>DEXAMETHASONE (Dectancyl®, Neodex®, Dexamethasone Mylan, autres formes de dexamethasone)</c:v>
                </c:pt>
                <c:pt idx="1">
                  <c:v>REVLIMID® (Lenalidomide) </c:v>
                </c:pt>
                <c:pt idx="2">
                  <c:v>VELCADE® (Bortezomib)</c:v>
                </c:pt>
                <c:pt idx="3">
                  <c:v>Autres corticostéroïdes (Prednisone®, Cortancyl®, Medrol®, Solumedrol® ou Prednisolone)</c:v>
                </c:pt>
                <c:pt idx="4">
                  <c:v>ENDOXAN® (Cyclophosphamide)</c:v>
                </c:pt>
                <c:pt idx="5">
                  <c:v>IMNOVID® (Pomalidomide)</c:v>
                </c:pt>
                <c:pt idx="6">
                  <c:v>ALKERAN® (Melphalan)</c:v>
                </c:pt>
                <c:pt idx="7">
                  <c:v>THALIDOMIDE® </c:v>
                </c:pt>
              </c:strCache>
            </c:strRef>
          </c:cat>
          <c:val>
            <c:numRef>
              <c:f>Feuil1!$B$2:$B$9</c:f>
              <c:numCache>
                <c:formatCode>0%</c:formatCode>
                <c:ptCount val="8"/>
                <c:pt idx="0">
                  <c:v>0.57062146892655363</c:v>
                </c:pt>
                <c:pt idx="1">
                  <c:v>0.48022598870056499</c:v>
                </c:pt>
                <c:pt idx="2">
                  <c:v>0.2655367231638418</c:v>
                </c:pt>
                <c:pt idx="3">
                  <c:v>0.1751412429378531</c:v>
                </c:pt>
                <c:pt idx="4">
                  <c:v>0.16384180790960451</c:v>
                </c:pt>
                <c:pt idx="5">
                  <c:v>0.12429378531073447</c:v>
                </c:pt>
                <c:pt idx="6">
                  <c:v>0.12429378531073447</c:v>
                </c:pt>
                <c:pt idx="7">
                  <c:v>4.519774011299435E-2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-28"/>
        <c:axId val="150122880"/>
        <c:axId val="150124416"/>
      </c:barChart>
      <c:catAx>
        <c:axId val="15012288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50124416"/>
        <c:crosses val="autoZero"/>
        <c:auto val="1"/>
        <c:lblAlgn val="ctr"/>
        <c:lblOffset val="100"/>
        <c:noMultiLvlLbl val="0"/>
      </c:catAx>
      <c:valAx>
        <c:axId val="15012441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501228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1398435335982462"/>
          <c:y val="1.5771084978207135E-2"/>
          <c:w val="0.17118424359041098"/>
          <c:h val="4.753119394357222E-2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422798618756304"/>
          <c:y val="4.7139039046500152E-2"/>
          <c:w val="0.31947256696544768"/>
          <c:h val="0.923947289650187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Oui 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</c:spPr>
          <c:invertIfNegative val="0"/>
          <c:dPt>
            <c:idx val="9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9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Feuil1!$A$2:$A$11</c:f>
              <c:strCache>
                <c:ptCount val="10"/>
                <c:pt idx="0">
                  <c:v>Traitement pour prévenir les infections (antibiotique, antiviral, gammaglobuline …)</c:v>
                </c:pt>
                <c:pt idx="1">
                  <c:v>Traitement(s) contre la douleur</c:v>
                </c:pt>
                <c:pt idx="2">
                  <c:v>Traitements pour lutter contre l’hypercalcémie / calcium dans le sang / fragilité osseuse</c:v>
                </c:pt>
                <c:pt idx="3">
                  <c:v>Traitements contre les nausées / vomissements</c:v>
                </c:pt>
                <c:pt idx="4">
                  <c:v>Traitement(s) contre l’anémie (EPO) </c:v>
                </c:pt>
                <c:pt idx="5">
                  <c:v>Traitements contre les diarrhées</c:v>
                </c:pt>
                <c:pt idx="6">
                  <c:v>Traitement contre la sècheresse de la peau</c:v>
                </c:pt>
                <c:pt idx="7">
                  <c:v>Traitement pour lutter contre l’insuffisance rénale</c:v>
                </c:pt>
                <c:pt idx="8">
                  <c:v>Autres traitements en relation avec le myélome:Traitement en prévention des troubles  tromboemboliques</c:v>
                </c:pt>
                <c:pt idx="9">
                  <c:v>Aucun traitement pour les complications </c:v>
                </c:pt>
              </c:strCache>
            </c:strRef>
          </c:cat>
          <c:val>
            <c:numRef>
              <c:f>Feuil1!$B$2:$B$11</c:f>
              <c:numCache>
                <c:formatCode>0%</c:formatCode>
                <c:ptCount val="10"/>
                <c:pt idx="0">
                  <c:v>0.60451977401129942</c:v>
                </c:pt>
                <c:pt idx="1">
                  <c:v>0.39548022598870058</c:v>
                </c:pt>
                <c:pt idx="2">
                  <c:v>0.2768361581920904</c:v>
                </c:pt>
                <c:pt idx="3">
                  <c:v>0.1807909604519774</c:v>
                </c:pt>
                <c:pt idx="4">
                  <c:v>0.15254237288135594</c:v>
                </c:pt>
                <c:pt idx="5">
                  <c:v>0.12994350282485875</c:v>
                </c:pt>
                <c:pt idx="6">
                  <c:v>0.11864406779661017</c:v>
                </c:pt>
                <c:pt idx="7">
                  <c:v>6.2146892655367235E-2</c:v>
                </c:pt>
                <c:pt idx="8">
                  <c:v>0.11</c:v>
                </c:pt>
                <c:pt idx="9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-28"/>
        <c:axId val="150450560"/>
        <c:axId val="150452096"/>
      </c:barChart>
      <c:catAx>
        <c:axId val="15045056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150452096"/>
        <c:crosses val="autoZero"/>
        <c:auto val="1"/>
        <c:lblAlgn val="ctr"/>
        <c:lblOffset val="100"/>
        <c:noMultiLvlLbl val="0"/>
      </c:catAx>
      <c:valAx>
        <c:axId val="15045209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50450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373694220121199"/>
          <c:y val="0.19682009144756096"/>
          <c:w val="0.52874306195027299"/>
          <c:h val="0.5807828886425248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Autres 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1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Feuil1!$A$2:$A$10</c:f>
              <c:strCache>
                <c:ptCount val="9"/>
                <c:pt idx="0">
                  <c:v>Traitement(s) contre la douleur</c:v>
                </c:pt>
                <c:pt idx="1">
                  <c:v>Traitement(s) contre l’anémie (EPO) </c:v>
                </c:pt>
                <c:pt idx="2">
                  <c:v>Traitement pour prévenir les infections (antibiotique, antiviral, gammaglobuline …)</c:v>
                </c:pt>
                <c:pt idx="3">
                  <c:v>Traitements pour lutter contre l’hypercalcémie / calcium dans le sang / fragilité osseuse</c:v>
                </c:pt>
                <c:pt idx="4">
                  <c:v>Traitement pour lutter contre l’insuffisance rénale</c:v>
                </c:pt>
                <c:pt idx="5">
                  <c:v>Traitements contre les nausées / vomissements</c:v>
                </c:pt>
                <c:pt idx="6">
                  <c:v>Traitements contre les diarrhées</c:v>
                </c:pt>
                <c:pt idx="7">
                  <c:v>Traitement contre la sècheresse de la peau</c:v>
                </c:pt>
                <c:pt idx="8">
                  <c:v>Autres traitements en relation avec le myélome:Traitement en prévention des troubles  tromboemboliques</c:v>
                </c:pt>
              </c:strCache>
            </c:strRef>
          </c:cat>
          <c:val>
            <c:numRef>
              <c:f>Feuil1!$B$2:$B$10</c:f>
              <c:numCache>
                <c:formatCode>0%</c:formatCode>
                <c:ptCount val="9"/>
                <c:pt idx="0">
                  <c:v>2.8571428571428571E-2</c:v>
                </c:pt>
                <c:pt idx="1">
                  <c:v>0</c:v>
                </c:pt>
                <c:pt idx="2">
                  <c:v>2.8037383177570093E-2</c:v>
                </c:pt>
                <c:pt idx="5">
                  <c:v>3.125E-2</c:v>
                </c:pt>
                <c:pt idx="6">
                  <c:v>0</c:v>
                </c:pt>
                <c:pt idx="7">
                  <c:v>0.66666666666666663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Comprimés/gélules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Feuil1!$A$2:$A$10</c:f>
              <c:strCache>
                <c:ptCount val="9"/>
                <c:pt idx="0">
                  <c:v>Traitement(s) contre la douleur</c:v>
                </c:pt>
                <c:pt idx="1">
                  <c:v>Traitement(s) contre l’anémie (EPO) </c:v>
                </c:pt>
                <c:pt idx="2">
                  <c:v>Traitement pour prévenir les infections (antibiotique, antiviral, gammaglobuline …)</c:v>
                </c:pt>
                <c:pt idx="3">
                  <c:v>Traitements pour lutter contre l’hypercalcémie / calcium dans le sang / fragilité osseuse</c:v>
                </c:pt>
                <c:pt idx="4">
                  <c:v>Traitement pour lutter contre l’insuffisance rénale</c:v>
                </c:pt>
                <c:pt idx="5">
                  <c:v>Traitements contre les nausées / vomissements</c:v>
                </c:pt>
                <c:pt idx="6">
                  <c:v>Traitements contre les diarrhées</c:v>
                </c:pt>
                <c:pt idx="7">
                  <c:v>Traitement contre la sècheresse de la peau</c:v>
                </c:pt>
                <c:pt idx="8">
                  <c:v>Autres traitements en relation avec le myélome:Traitement en prévention des troubles  tromboemboliques</c:v>
                </c:pt>
              </c:strCache>
            </c:strRef>
          </c:cat>
          <c:val>
            <c:numRef>
              <c:f>Feuil1!$C$2:$C$10</c:f>
              <c:numCache>
                <c:formatCode>0%</c:formatCode>
                <c:ptCount val="9"/>
                <c:pt idx="0">
                  <c:v>0.9</c:v>
                </c:pt>
                <c:pt idx="1">
                  <c:v>0.1111111111111111</c:v>
                </c:pt>
                <c:pt idx="2">
                  <c:v>0.85981308411214952</c:v>
                </c:pt>
                <c:pt idx="3">
                  <c:v>0.34693877551020408</c:v>
                </c:pt>
                <c:pt idx="4">
                  <c:v>0.72727272727272729</c:v>
                </c:pt>
                <c:pt idx="5">
                  <c:v>0.84375</c:v>
                </c:pt>
                <c:pt idx="6">
                  <c:v>0.43478260869565216</c:v>
                </c:pt>
                <c:pt idx="7">
                  <c:v>0.2857142857142857</c:v>
                </c:pt>
                <c:pt idx="8">
                  <c:v>0.47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Solution à boire(exemples : goutte, sirop, sachet à diluer ...) </c:v>
                </c:pt>
              </c:strCache>
            </c:strRef>
          </c:tx>
          <c:spPr>
            <a:solidFill>
              <a:srgbClr val="F8F8A6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1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Feuil1!$A$2:$A$10</c:f>
              <c:strCache>
                <c:ptCount val="9"/>
                <c:pt idx="0">
                  <c:v>Traitement(s) contre la douleur</c:v>
                </c:pt>
                <c:pt idx="1">
                  <c:v>Traitement(s) contre l’anémie (EPO) </c:v>
                </c:pt>
                <c:pt idx="2">
                  <c:v>Traitement pour prévenir les infections (antibiotique, antiviral, gammaglobuline …)</c:v>
                </c:pt>
                <c:pt idx="3">
                  <c:v>Traitements pour lutter contre l’hypercalcémie / calcium dans le sang / fragilité osseuse</c:v>
                </c:pt>
                <c:pt idx="4">
                  <c:v>Traitement pour lutter contre l’insuffisance rénale</c:v>
                </c:pt>
                <c:pt idx="5">
                  <c:v>Traitements contre les nausées / vomissements</c:v>
                </c:pt>
                <c:pt idx="6">
                  <c:v>Traitements contre les diarrhées</c:v>
                </c:pt>
                <c:pt idx="7">
                  <c:v>Traitement contre la sècheresse de la peau</c:v>
                </c:pt>
                <c:pt idx="8">
                  <c:v>Autres traitements en relation avec le myélome:Traitement en prévention des troubles  tromboemboliques</c:v>
                </c:pt>
              </c:strCache>
            </c:strRef>
          </c:cat>
          <c:val>
            <c:numRef>
              <c:f>Feuil1!$D$2:$D$10</c:f>
              <c:numCache>
                <c:formatCode>0%</c:formatCode>
                <c:ptCount val="9"/>
                <c:pt idx="0">
                  <c:v>4.2857142857142858E-2</c:v>
                </c:pt>
                <c:pt idx="1">
                  <c:v>0</c:v>
                </c:pt>
                <c:pt idx="2">
                  <c:v>1.8691588785046728E-2</c:v>
                </c:pt>
                <c:pt idx="3">
                  <c:v>0.12244897959183673</c:v>
                </c:pt>
                <c:pt idx="4">
                  <c:v>0.09</c:v>
                </c:pt>
                <c:pt idx="5">
                  <c:v>3.125E-2</c:v>
                </c:pt>
                <c:pt idx="6">
                  <c:v>0.56521739130434778</c:v>
                </c:pt>
                <c:pt idx="7">
                  <c:v>4.7619047619047616E-2</c:v>
                </c:pt>
                <c:pt idx="8">
                  <c:v>0.37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Injection/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6"/>
              <c:delete val="1"/>
            </c:dLbl>
            <c:dLbl>
              <c:idx val="7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Feuil1!$A$2:$A$10</c:f>
              <c:strCache>
                <c:ptCount val="9"/>
                <c:pt idx="0">
                  <c:v>Traitement(s) contre la douleur</c:v>
                </c:pt>
                <c:pt idx="1">
                  <c:v>Traitement(s) contre l’anémie (EPO) </c:v>
                </c:pt>
                <c:pt idx="2">
                  <c:v>Traitement pour prévenir les infections (antibiotique, antiviral, gammaglobuline …)</c:v>
                </c:pt>
                <c:pt idx="3">
                  <c:v>Traitements pour lutter contre l’hypercalcémie / calcium dans le sang / fragilité osseuse</c:v>
                </c:pt>
                <c:pt idx="4">
                  <c:v>Traitement pour lutter contre l’insuffisance rénale</c:v>
                </c:pt>
                <c:pt idx="5">
                  <c:v>Traitements contre les nausées / vomissements</c:v>
                </c:pt>
                <c:pt idx="6">
                  <c:v>Traitements contre les diarrhées</c:v>
                </c:pt>
                <c:pt idx="7">
                  <c:v>Traitement contre la sècheresse de la peau</c:v>
                </c:pt>
                <c:pt idx="8">
                  <c:v>Autres traitements en relation avec le myélome:Traitement en prévention des troubles  tromboemboliques</c:v>
                </c:pt>
              </c:strCache>
            </c:strRef>
          </c:cat>
          <c:val>
            <c:numRef>
              <c:f>Feuil1!$E$2:$E$10</c:f>
              <c:numCache>
                <c:formatCode>0%</c:formatCode>
                <c:ptCount val="9"/>
                <c:pt idx="0">
                  <c:v>2.8571428571428571E-2</c:v>
                </c:pt>
                <c:pt idx="1">
                  <c:v>0.88888888888888884</c:v>
                </c:pt>
                <c:pt idx="2">
                  <c:v>0.10280373831775701</c:v>
                </c:pt>
                <c:pt idx="3">
                  <c:v>0.53061224489795922</c:v>
                </c:pt>
                <c:pt idx="4">
                  <c:v>0.18181818181818182</c:v>
                </c:pt>
                <c:pt idx="5">
                  <c:v>9.375E-2</c:v>
                </c:pt>
                <c:pt idx="6">
                  <c:v>0</c:v>
                </c:pt>
                <c:pt idx="7">
                  <c:v>0</c:v>
                </c:pt>
                <c:pt idx="8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100"/>
        <c:axId val="153507328"/>
        <c:axId val="153508864"/>
      </c:barChart>
      <c:catAx>
        <c:axId val="153507328"/>
        <c:scaling>
          <c:orientation val="minMax"/>
        </c:scaling>
        <c:delete val="1"/>
        <c:axPos val="b"/>
        <c:majorTickMark val="out"/>
        <c:minorTickMark val="none"/>
        <c:tickLblPos val="nextTo"/>
        <c:crossAx val="153508864"/>
        <c:crosses val="autoZero"/>
        <c:auto val="1"/>
        <c:lblAlgn val="ctr"/>
        <c:lblOffset val="100"/>
        <c:noMultiLvlLbl val="0"/>
      </c:catAx>
      <c:valAx>
        <c:axId val="15350886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5350732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30240846196531268"/>
          <c:y val="0.20653042330875002"/>
          <c:w val="8.203727897377841E-2"/>
          <c:h val="0.58345235134005768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828247858801706"/>
          <c:y val="0.13951452608157738"/>
          <c:w val="0.50743897783240377"/>
          <c:h val="0.83452393742247666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</c:spPr>
          <c:invertIfNegative val="0"/>
          <c:dPt>
            <c:idx val="1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Feuil1!$A$2:$A$15</c:f>
              <c:strCache>
                <c:ptCount val="14"/>
                <c:pt idx="0">
                  <c:v>Hypertension / tension artérielle</c:v>
                </c:pt>
                <c:pt idx="1">
                  <c:v>Anxiété / trouble du sommeil /dépression /troubles neurologiques</c:v>
                </c:pt>
                <c:pt idx="2">
                  <c:v>Problèmes digestifs (reflux, gastrite…)</c:v>
                </c:pt>
                <c:pt idx="3">
                  <c:v>Cholestérol</c:v>
                </c:pt>
                <c:pt idx="4">
                  <c:v>Problème cardiaque</c:v>
                </c:pt>
                <c:pt idx="5">
                  <c:v>Problème rénal</c:v>
                </c:pt>
                <c:pt idx="6">
                  <c:v>Diabète</c:v>
                </c:pt>
                <c:pt idx="7">
                  <c:v>Problème pulmonaire (Asthme, BPCO…)</c:v>
                </c:pt>
                <c:pt idx="8">
                  <c:v>Problèmes thyroidiens </c:v>
                </c:pt>
                <c:pt idx="9">
                  <c:v>Problème lié à la prostate ( Hypertrophie, Cancer ) </c:v>
                </c:pt>
                <c:pt idx="10">
                  <c:v>Douleurs osseuses/ fragilité osseuse</c:v>
                </c:pt>
                <c:pt idx="11">
                  <c:v>Neuropathie</c:v>
                </c:pt>
                <c:pt idx="12">
                  <c:v>Problème hépatique</c:v>
                </c:pt>
                <c:pt idx="13">
                  <c:v>Je ne souffre d’aucune autre maladie que le myélome</c:v>
                </c:pt>
              </c:strCache>
            </c:strRef>
          </c:cat>
          <c:val>
            <c:numRef>
              <c:f>Feuil1!$B$2:$B$15</c:f>
              <c:numCache>
                <c:formatCode>0%</c:formatCode>
                <c:ptCount val="14"/>
                <c:pt idx="0">
                  <c:v>0.2807017543859649</c:v>
                </c:pt>
                <c:pt idx="1">
                  <c:v>0.26315789473684209</c:v>
                </c:pt>
                <c:pt idx="2">
                  <c:v>0.17543859649122806</c:v>
                </c:pt>
                <c:pt idx="3">
                  <c:v>0.10526315789473684</c:v>
                </c:pt>
                <c:pt idx="4">
                  <c:v>9.3567251461988299E-2</c:v>
                </c:pt>
                <c:pt idx="5">
                  <c:v>8.771929824561403E-2</c:v>
                </c:pt>
                <c:pt idx="6">
                  <c:v>6.4327485380116955E-2</c:v>
                </c:pt>
                <c:pt idx="7">
                  <c:v>5.8479532163742687E-2</c:v>
                </c:pt>
                <c:pt idx="8">
                  <c:v>5.2631578947368418E-2</c:v>
                </c:pt>
                <c:pt idx="9">
                  <c:v>3.5087719298245612E-2</c:v>
                </c:pt>
                <c:pt idx="10">
                  <c:v>1.7543859649122806E-2</c:v>
                </c:pt>
                <c:pt idx="11">
                  <c:v>1.7543859649122806E-2</c:v>
                </c:pt>
                <c:pt idx="12">
                  <c:v>5.8479532163742687E-3</c:v>
                </c:pt>
                <c:pt idx="13">
                  <c:v>0.37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56271360"/>
        <c:axId val="156272896"/>
      </c:barChart>
      <c:catAx>
        <c:axId val="15627136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56272896"/>
        <c:crosses val="autoZero"/>
        <c:auto val="1"/>
        <c:lblAlgn val="ctr"/>
        <c:lblOffset val="100"/>
        <c:noMultiLvlLbl val="0"/>
      </c:catAx>
      <c:valAx>
        <c:axId val="156272896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one"/>
        <c:crossAx val="156271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lt1"/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2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Feuil1!$A$2:$A$10</c:f>
              <c:strCache>
                <c:ptCount val="9"/>
                <c:pt idx="0">
                  <c:v>Aucun 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Plus de 7 Traitements </c:v>
                </c:pt>
              </c:strCache>
            </c:strRef>
          </c:cat>
          <c:val>
            <c:numRef>
              <c:f>Feuil1!$B$2:$B$10</c:f>
              <c:numCache>
                <c:formatCode>0%</c:formatCode>
                <c:ptCount val="9"/>
                <c:pt idx="0">
                  <c:v>5.0420168067226892E-2</c:v>
                </c:pt>
                <c:pt idx="1">
                  <c:v>0.21008403361344538</c:v>
                </c:pt>
                <c:pt idx="2">
                  <c:v>0.26050420168067229</c:v>
                </c:pt>
                <c:pt idx="3">
                  <c:v>0.17647058823529413</c:v>
                </c:pt>
                <c:pt idx="4">
                  <c:v>0.13445378151260504</c:v>
                </c:pt>
                <c:pt idx="5">
                  <c:v>6.7226890756302518E-2</c:v>
                </c:pt>
                <c:pt idx="6">
                  <c:v>5.0420168067226892E-2</c:v>
                </c:pt>
                <c:pt idx="7">
                  <c:v>1.680672268907563E-2</c:v>
                </c:pt>
                <c:pt idx="8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301184"/>
        <c:axId val="156302720"/>
      </c:barChart>
      <c:catAx>
        <c:axId val="156301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56302720"/>
        <c:crosses val="autoZero"/>
        <c:auto val="1"/>
        <c:lblAlgn val="ctr"/>
        <c:lblOffset val="100"/>
        <c:noMultiLvlLbl val="0"/>
      </c:catAx>
      <c:valAx>
        <c:axId val="156302720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563011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752456204765477"/>
          <c:y val="0.19682009144756096"/>
          <c:w val="0.51495544210383015"/>
          <c:h val="0.7307153764675455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Autres 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Feuil1!$A$2:$A$9</c:f>
              <c:strCache>
                <c:ptCount val="8"/>
                <c:pt idx="0">
                  <c:v>Hypertension / tension artérielle</c:v>
                </c:pt>
                <c:pt idx="1">
                  <c:v> Diabète</c:v>
                </c:pt>
                <c:pt idx="2">
                  <c:v>Cholestérol</c:v>
                </c:pt>
                <c:pt idx="3">
                  <c:v> Problème pulmonaire (Asthme, BPCO…)</c:v>
                </c:pt>
                <c:pt idx="4">
                  <c:v> Problème rénal</c:v>
                </c:pt>
                <c:pt idx="5">
                  <c:v>Problème cardiaque</c:v>
                </c:pt>
                <c:pt idx="6">
                  <c:v> Problèmes digestifs (reflux, gastrite…)</c:v>
                </c:pt>
                <c:pt idx="7">
                  <c:v> Anxiété/troubles du sommeil</c:v>
                </c:pt>
              </c:strCache>
            </c:strRef>
          </c:cat>
          <c:val>
            <c:numRef>
              <c:f>Feuil1!$B$2:$B$9</c:f>
              <c:numCache>
                <c:formatCode>General</c:formatCode>
                <c:ptCount val="8"/>
                <c:pt idx="2" formatCode="0%">
                  <c:v>0.1111111111111111</c:v>
                </c:pt>
                <c:pt idx="3" formatCode="0%">
                  <c:v>0.55555555555555558</c:v>
                </c:pt>
                <c:pt idx="4" formatCode="0%">
                  <c:v>0.5</c:v>
                </c:pt>
                <c:pt idx="5" formatCode="0%">
                  <c:v>6.25E-2</c:v>
                </c:pt>
                <c:pt idx="6" formatCode="0%">
                  <c:v>3.3333333333333333E-2</c:v>
                </c:pt>
                <c:pt idx="7" formatCode="0%">
                  <c:v>7.6923076923076927E-2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Comprimés/gélules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Feuil1!$A$2:$A$9</c:f>
              <c:strCache>
                <c:ptCount val="8"/>
                <c:pt idx="0">
                  <c:v>Hypertension / tension artérielle</c:v>
                </c:pt>
                <c:pt idx="1">
                  <c:v> Diabète</c:v>
                </c:pt>
                <c:pt idx="2">
                  <c:v>Cholestérol</c:v>
                </c:pt>
                <c:pt idx="3">
                  <c:v> Problème pulmonaire (Asthme, BPCO…)</c:v>
                </c:pt>
                <c:pt idx="4">
                  <c:v> Problème rénal</c:v>
                </c:pt>
                <c:pt idx="5">
                  <c:v>Problème cardiaque</c:v>
                </c:pt>
                <c:pt idx="6">
                  <c:v> Problèmes digestifs (reflux, gastrite…)</c:v>
                </c:pt>
                <c:pt idx="7">
                  <c:v> Anxiété/troubles du sommeil</c:v>
                </c:pt>
              </c:strCache>
            </c:strRef>
          </c:cat>
          <c:val>
            <c:numRef>
              <c:f>Feuil1!$C$2:$C$9</c:f>
              <c:numCache>
                <c:formatCode>0%</c:formatCode>
                <c:ptCount val="8"/>
                <c:pt idx="0">
                  <c:v>0.97916666666666663</c:v>
                </c:pt>
                <c:pt idx="1">
                  <c:v>0.27</c:v>
                </c:pt>
                <c:pt idx="2">
                  <c:v>0.88888888888888884</c:v>
                </c:pt>
                <c:pt idx="3">
                  <c:v>0.22222222222222221</c:v>
                </c:pt>
                <c:pt idx="4">
                  <c:v>0.2857142857142857</c:v>
                </c:pt>
                <c:pt idx="5">
                  <c:v>0.75</c:v>
                </c:pt>
                <c:pt idx="6">
                  <c:v>0.7</c:v>
                </c:pt>
                <c:pt idx="7">
                  <c:v>0.87179487179487181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Solution à boire(exemples : goutte, sirop, sachet à diluer ...) </c:v>
                </c:pt>
              </c:strCache>
            </c:strRef>
          </c:tx>
          <c:spPr>
            <a:solidFill>
              <a:srgbClr val="F8F8A6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1"/>
              <c:spPr>
                <a:solidFill>
                  <a:schemeClr val="bg2">
                    <a:lumMod val="60000"/>
                    <a:lumOff val="40000"/>
                  </a:schemeClr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Feuil1!$A$2:$A$9</c:f>
              <c:strCache>
                <c:ptCount val="8"/>
                <c:pt idx="0">
                  <c:v>Hypertension / tension artérielle</c:v>
                </c:pt>
                <c:pt idx="1">
                  <c:v> Diabète</c:v>
                </c:pt>
                <c:pt idx="2">
                  <c:v>Cholestérol</c:v>
                </c:pt>
                <c:pt idx="3">
                  <c:v> Problème pulmonaire (Asthme, BPCO…)</c:v>
                </c:pt>
                <c:pt idx="4">
                  <c:v> Problème rénal</c:v>
                </c:pt>
                <c:pt idx="5">
                  <c:v>Problème cardiaque</c:v>
                </c:pt>
                <c:pt idx="6">
                  <c:v> Problèmes digestifs (reflux, gastrite…)</c:v>
                </c:pt>
                <c:pt idx="7">
                  <c:v> Anxiété/troubles du sommeil</c:v>
                </c:pt>
              </c:strCache>
            </c:strRef>
          </c:cat>
          <c:val>
            <c:numRef>
              <c:f>Feuil1!$D$2:$D$9</c:f>
              <c:numCache>
                <c:formatCode>General</c:formatCode>
                <c:ptCount val="8"/>
                <c:pt idx="0" formatCode="0%">
                  <c:v>2.0833333333333332E-2</c:v>
                </c:pt>
                <c:pt idx="3" formatCode="0%">
                  <c:v>0.22222222222222221</c:v>
                </c:pt>
                <c:pt idx="4" formatCode="0%">
                  <c:v>0.14285714285714285</c:v>
                </c:pt>
                <c:pt idx="5" formatCode="0%">
                  <c:v>0.125</c:v>
                </c:pt>
                <c:pt idx="6" formatCode="0%">
                  <c:v>0.26666666666666666</c:v>
                </c:pt>
                <c:pt idx="7" formatCode="0%">
                  <c:v>5.128205128205128E-2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Injection/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Feuil1!$A$2:$A$9</c:f>
              <c:strCache>
                <c:ptCount val="8"/>
                <c:pt idx="0">
                  <c:v>Hypertension / tension artérielle</c:v>
                </c:pt>
                <c:pt idx="1">
                  <c:v> Diabète</c:v>
                </c:pt>
                <c:pt idx="2">
                  <c:v>Cholestérol</c:v>
                </c:pt>
                <c:pt idx="3">
                  <c:v> Problème pulmonaire (Asthme, BPCO…)</c:v>
                </c:pt>
                <c:pt idx="4">
                  <c:v> Problème rénal</c:v>
                </c:pt>
                <c:pt idx="5">
                  <c:v>Problème cardiaque</c:v>
                </c:pt>
                <c:pt idx="6">
                  <c:v> Problèmes digestifs (reflux, gastrite…)</c:v>
                </c:pt>
                <c:pt idx="7">
                  <c:v> Anxiété/troubles du sommeil</c:v>
                </c:pt>
              </c:strCache>
            </c:strRef>
          </c:cat>
          <c:val>
            <c:numRef>
              <c:f>Feuil1!$E$2:$E$9</c:f>
              <c:numCache>
                <c:formatCode>0%</c:formatCode>
                <c:ptCount val="8"/>
                <c:pt idx="1">
                  <c:v>0.72727272727272729</c:v>
                </c:pt>
                <c:pt idx="4">
                  <c:v>7.1428571428571425E-2</c:v>
                </c:pt>
                <c:pt idx="5">
                  <c:v>6.25E-2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100"/>
        <c:axId val="152602496"/>
        <c:axId val="152604032"/>
      </c:barChart>
      <c:catAx>
        <c:axId val="152602496"/>
        <c:scaling>
          <c:orientation val="minMax"/>
        </c:scaling>
        <c:delete val="1"/>
        <c:axPos val="b"/>
        <c:majorTickMark val="out"/>
        <c:minorTickMark val="none"/>
        <c:tickLblPos val="nextTo"/>
        <c:crossAx val="152604032"/>
        <c:crosses val="autoZero"/>
        <c:auto val="1"/>
        <c:lblAlgn val="ctr"/>
        <c:lblOffset val="100"/>
        <c:noMultiLvlLbl val="0"/>
      </c:catAx>
      <c:valAx>
        <c:axId val="15260403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5260249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29873176333959456"/>
          <c:y val="0.328568494794232"/>
          <c:w val="9.858242278950978E-2"/>
          <c:h val="0.57996554929761535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gif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2561B9-852E-47E0-B63E-733E31ED72B3}" type="doc">
      <dgm:prSet loTypeId="urn:microsoft.com/office/officeart/2008/layout/PictureAccentList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7A8E2996-0730-4680-AE6F-107E8486C701}">
      <dgm:prSet phldrT="[Texte]" custT="1"/>
      <dgm:spPr>
        <a:xfrm>
          <a:off x="921899" y="1210"/>
          <a:ext cx="4780937" cy="922409"/>
        </a:xfrm>
      </dgm:spPr>
      <dgm:t>
        <a:bodyPr/>
        <a:lstStyle/>
        <a:p>
          <a:r>
            <a:rPr lang="fr-FR" sz="2400" b="1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177 questionnaires</a:t>
          </a:r>
          <a:endParaRPr lang="fr-FR" sz="2400" b="1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5E7E7E35-4180-4C71-9C87-9034A3A6EE32}" type="parTrans" cxnId="{99CF29D0-87B0-47D4-80F1-93DB771CBA02}">
      <dgm:prSet/>
      <dgm:spPr/>
      <dgm:t>
        <a:bodyPr/>
        <a:lstStyle/>
        <a:p>
          <a:endParaRPr lang="fr-FR" sz="1200" b="1">
            <a:solidFill>
              <a:schemeClr val="tx1"/>
            </a:solidFill>
          </a:endParaRPr>
        </a:p>
      </dgm:t>
    </dgm:pt>
    <dgm:pt modelId="{20859C9A-4CB6-4C7C-96E6-165810729A90}" type="sibTrans" cxnId="{99CF29D0-87B0-47D4-80F1-93DB771CBA02}">
      <dgm:prSet/>
      <dgm:spPr/>
      <dgm:t>
        <a:bodyPr/>
        <a:lstStyle/>
        <a:p>
          <a:endParaRPr lang="fr-FR" sz="1200" b="1">
            <a:solidFill>
              <a:schemeClr val="tx1"/>
            </a:solidFill>
          </a:endParaRPr>
        </a:p>
      </dgm:t>
    </dgm:pt>
    <dgm:pt modelId="{73A856DA-913E-4A6D-A3C2-ACD6AA80B0D1}">
      <dgm:prSet phldrT="[Texte]" custT="1"/>
      <dgm:spPr>
        <a:xfrm>
          <a:off x="1899652" y="3155849"/>
          <a:ext cx="3803183" cy="922409"/>
        </a:xfrm>
      </dgm:spPr>
      <dgm:t>
        <a:bodyPr/>
        <a:lstStyle/>
        <a:p>
          <a:endParaRPr lang="fr-FR" sz="1400" b="1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2F0A4B78-FD67-49D1-B230-63472F7D3E6A}" type="parTrans" cxnId="{07E19175-0AB3-40FE-B0BA-98540C5004F7}">
      <dgm:prSet/>
      <dgm:spPr/>
      <dgm:t>
        <a:bodyPr/>
        <a:lstStyle/>
        <a:p>
          <a:endParaRPr lang="fr-FR" sz="1200" b="1">
            <a:solidFill>
              <a:schemeClr val="tx1"/>
            </a:solidFill>
          </a:endParaRPr>
        </a:p>
      </dgm:t>
    </dgm:pt>
    <dgm:pt modelId="{4FD350C1-F599-46B1-9B33-9AC8FC989434}" type="sibTrans" cxnId="{07E19175-0AB3-40FE-B0BA-98540C5004F7}">
      <dgm:prSet/>
      <dgm:spPr/>
      <dgm:t>
        <a:bodyPr/>
        <a:lstStyle/>
        <a:p>
          <a:endParaRPr lang="fr-FR" sz="1200" b="1">
            <a:solidFill>
              <a:schemeClr val="tx1"/>
            </a:solidFill>
          </a:endParaRPr>
        </a:p>
      </dgm:t>
    </dgm:pt>
    <dgm:pt modelId="{C4BA6554-2E94-4E64-88D3-5187F140644D}">
      <dgm:prSet phldrT="[Texte]" custT="1"/>
      <dgm:spPr>
        <a:xfrm>
          <a:off x="1899652" y="4188948"/>
          <a:ext cx="3803183" cy="922409"/>
        </a:xfrm>
      </dgm:spPr>
      <dgm:t>
        <a:bodyPr/>
        <a:lstStyle/>
        <a:p>
          <a:r>
            <a:rPr lang="fr-FR" sz="1400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Répartition nationale</a:t>
          </a:r>
          <a:endParaRPr lang="fr-FR" sz="1400" b="1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A1BBDD07-51BA-4495-BEB8-740CEFC65C03}" type="parTrans" cxnId="{EA058886-F88A-4464-B841-D6BF74076A54}">
      <dgm:prSet/>
      <dgm:spPr/>
      <dgm:t>
        <a:bodyPr/>
        <a:lstStyle/>
        <a:p>
          <a:endParaRPr lang="fr-FR" sz="1200" b="1">
            <a:solidFill>
              <a:schemeClr val="tx1"/>
            </a:solidFill>
          </a:endParaRPr>
        </a:p>
      </dgm:t>
    </dgm:pt>
    <dgm:pt modelId="{F1EF282A-CC78-4851-95BD-B9F646B30666}" type="sibTrans" cxnId="{EA058886-F88A-4464-B841-D6BF74076A54}">
      <dgm:prSet/>
      <dgm:spPr/>
      <dgm:t>
        <a:bodyPr/>
        <a:lstStyle/>
        <a:p>
          <a:endParaRPr lang="fr-FR" sz="1200" b="1">
            <a:solidFill>
              <a:schemeClr val="tx1"/>
            </a:solidFill>
          </a:endParaRPr>
        </a:p>
      </dgm:t>
    </dgm:pt>
    <dgm:pt modelId="{D7133924-85F1-49CD-B798-E39F0A8EA8EC}">
      <dgm:prSet phldrT="[Texte]" custT="1"/>
      <dgm:spPr>
        <a:xfrm>
          <a:off x="1899652" y="1089653"/>
          <a:ext cx="3803183" cy="922409"/>
        </a:xfrm>
      </dgm:spPr>
      <dgm:t>
        <a:bodyPr/>
        <a:lstStyle/>
        <a:p>
          <a:r>
            <a:rPr lang="fr-FR" sz="1400" b="1" dirty="0" smtClean="0">
              <a:solidFill>
                <a:schemeClr val="tx1"/>
              </a:solidFill>
            </a:rPr>
            <a:t>Auprès de malades adhérents AF3M actuellement sous traitement </a:t>
          </a:r>
          <a:endParaRPr lang="fr-FR" sz="1400" b="1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98FCE830-148F-462A-94D9-59667E7215D0}" type="parTrans" cxnId="{D3DA9FA4-31DD-4F09-9416-EAC763733E9E}">
      <dgm:prSet/>
      <dgm:spPr/>
      <dgm:t>
        <a:bodyPr/>
        <a:lstStyle/>
        <a:p>
          <a:endParaRPr lang="fr-FR" sz="1200" b="1">
            <a:solidFill>
              <a:schemeClr val="tx1"/>
            </a:solidFill>
          </a:endParaRPr>
        </a:p>
      </dgm:t>
    </dgm:pt>
    <dgm:pt modelId="{125CA2BA-A884-443E-AE73-2FD0A58F8ABF}" type="sibTrans" cxnId="{D3DA9FA4-31DD-4F09-9416-EAC763733E9E}">
      <dgm:prSet/>
      <dgm:spPr/>
      <dgm:t>
        <a:bodyPr/>
        <a:lstStyle/>
        <a:p>
          <a:endParaRPr lang="fr-FR" sz="1200" b="1">
            <a:solidFill>
              <a:schemeClr val="tx1"/>
            </a:solidFill>
          </a:endParaRPr>
        </a:p>
      </dgm:t>
    </dgm:pt>
    <dgm:pt modelId="{AE3378B6-592F-41B3-A823-353822347ED7}">
      <dgm:prSet phldrT="[Texte]" custT="1"/>
      <dgm:spPr>
        <a:xfrm>
          <a:off x="1899652" y="2122751"/>
          <a:ext cx="3803183" cy="922409"/>
        </a:xfrm>
      </dgm:spPr>
      <dgm:t>
        <a:bodyPr/>
        <a:lstStyle/>
        <a:p>
          <a:r>
            <a:rPr lang="fr-FR" sz="1400" b="1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Recueil sur internet</a:t>
          </a:r>
          <a:endParaRPr lang="fr-FR" sz="1400" b="1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763A174D-00A1-4D24-A8A0-C4ACD0BB8F6E}" type="parTrans" cxnId="{7C5C33C5-C943-4193-9F70-8B795ED02111}">
      <dgm:prSet/>
      <dgm:spPr/>
      <dgm:t>
        <a:bodyPr/>
        <a:lstStyle/>
        <a:p>
          <a:endParaRPr lang="fr-FR" sz="1200" b="1">
            <a:solidFill>
              <a:schemeClr val="tx1"/>
            </a:solidFill>
          </a:endParaRPr>
        </a:p>
      </dgm:t>
    </dgm:pt>
    <dgm:pt modelId="{0E101668-CFC2-4B78-81FF-E85E78D9E382}" type="sibTrans" cxnId="{7C5C33C5-C943-4193-9F70-8B795ED02111}">
      <dgm:prSet/>
      <dgm:spPr/>
      <dgm:t>
        <a:bodyPr/>
        <a:lstStyle/>
        <a:p>
          <a:endParaRPr lang="fr-FR" sz="1200" b="1">
            <a:solidFill>
              <a:schemeClr val="tx1"/>
            </a:solidFill>
          </a:endParaRPr>
        </a:p>
      </dgm:t>
    </dgm:pt>
    <dgm:pt modelId="{06D860C0-2EB5-4B12-A0C3-79A7B11E55BF}" type="pres">
      <dgm:prSet presAssocID="{452561B9-852E-47E0-B63E-733E31ED72B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360C7031-4794-447C-9F76-312D296D35F4}" type="pres">
      <dgm:prSet presAssocID="{7A8E2996-0730-4680-AE6F-107E8486C701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fr-FR"/>
        </a:p>
      </dgm:t>
    </dgm:pt>
    <dgm:pt modelId="{9BE7C826-CB34-4A95-B7ED-EAE0218B2A51}" type="pres">
      <dgm:prSet presAssocID="{7A8E2996-0730-4680-AE6F-107E8486C701}" presName="rootComposite" presStyleCnt="0">
        <dgm:presLayoutVars/>
      </dgm:prSet>
      <dgm:spPr/>
      <dgm:t>
        <a:bodyPr/>
        <a:lstStyle/>
        <a:p>
          <a:endParaRPr lang="fr-FR"/>
        </a:p>
      </dgm:t>
    </dgm:pt>
    <dgm:pt modelId="{1F022CD3-6398-4284-B6A3-925B5ABDD331}" type="pres">
      <dgm:prSet presAssocID="{7A8E2996-0730-4680-AE6F-107E8486C701}" presName="rootText" presStyleLbl="node0" presStyleIdx="0" presStyleCnt="1">
        <dgm:presLayoutVars>
          <dgm:chMax/>
          <dgm:chPref val="4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1E817B0F-360A-4166-BF5B-7DF25A15A3DC}" type="pres">
      <dgm:prSet presAssocID="{7A8E2996-0730-4680-AE6F-107E8486C701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F63287EC-A89B-4D84-8C5D-3CDFDA29A397}" type="pres">
      <dgm:prSet presAssocID="{D7133924-85F1-49CD-B798-E39F0A8EA8EC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16BD83F1-0715-4C8A-BA42-AAD4BFC6A9A1}" type="pres">
      <dgm:prSet presAssocID="{D7133924-85F1-49CD-B798-E39F0A8EA8EC}" presName="Image" presStyleLbl="node1" presStyleIdx="0" presStyleCnt="4"/>
      <dgm:spPr>
        <a:xfrm>
          <a:off x="921899" y="1089653"/>
          <a:ext cx="922409" cy="922409"/>
        </a:xfrm>
        <a:prstGeom prst="roundRect">
          <a:avLst>
            <a:gd name="adj" fmla="val 16670"/>
          </a:avLst>
        </a:prstGeom>
      </dgm:spPr>
      <dgm:t>
        <a:bodyPr/>
        <a:lstStyle/>
        <a:p>
          <a:endParaRPr lang="fr-FR"/>
        </a:p>
      </dgm:t>
    </dgm:pt>
    <dgm:pt modelId="{6898935D-1116-4C37-B1B9-0952142BB4EB}" type="pres">
      <dgm:prSet presAssocID="{D7133924-85F1-49CD-B798-E39F0A8EA8EC}" presName="childText" presStyleLbl="lnNode1" presStyleIdx="0" presStyleCnt="4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  <dgm:t>
        <a:bodyPr/>
        <a:lstStyle/>
        <a:p>
          <a:endParaRPr lang="fr-FR"/>
        </a:p>
      </dgm:t>
    </dgm:pt>
    <dgm:pt modelId="{CC5DA76E-736D-4AA0-B763-CFF235AC5E69}" type="pres">
      <dgm:prSet presAssocID="{AE3378B6-592F-41B3-A823-353822347ED7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BF4D4A06-3A7E-41A2-8494-C59EBE2FC685}" type="pres">
      <dgm:prSet presAssocID="{AE3378B6-592F-41B3-A823-353822347ED7}" presName="Image" presStyleLbl="node1" presStyleIdx="1" presStyleCnt="4"/>
      <dgm:spPr>
        <a:xfrm>
          <a:off x="921899" y="2122751"/>
          <a:ext cx="922409" cy="922409"/>
        </a:xfrm>
        <a:prstGeom prst="roundRect">
          <a:avLst>
            <a:gd name="adj" fmla="val 16670"/>
          </a:avLst>
        </a:prstGeom>
      </dgm:spPr>
      <dgm:t>
        <a:bodyPr/>
        <a:lstStyle/>
        <a:p>
          <a:endParaRPr lang="fr-FR"/>
        </a:p>
      </dgm:t>
    </dgm:pt>
    <dgm:pt modelId="{8B2655A4-42F6-4E82-88A2-E41705C6F39B}" type="pres">
      <dgm:prSet presAssocID="{AE3378B6-592F-41B3-A823-353822347ED7}" presName="childText" presStyleLbl="lnNode1" presStyleIdx="1" presStyleCnt="4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  <dgm:t>
        <a:bodyPr/>
        <a:lstStyle/>
        <a:p>
          <a:endParaRPr lang="fr-FR"/>
        </a:p>
      </dgm:t>
    </dgm:pt>
    <dgm:pt modelId="{52A38C30-B91F-4403-B962-7338F336FCF1}" type="pres">
      <dgm:prSet presAssocID="{73A856DA-913E-4A6D-A3C2-ACD6AA80B0D1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3C7DA812-8212-4E69-877C-F2BF3A36C559}" type="pres">
      <dgm:prSet presAssocID="{73A856DA-913E-4A6D-A3C2-ACD6AA80B0D1}" presName="Image" presStyleLbl="node1" presStyleIdx="2" presStyleCnt="4"/>
      <dgm:spPr>
        <a:xfrm>
          <a:off x="921899" y="3155849"/>
          <a:ext cx="922409" cy="92240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fr-FR"/>
        </a:p>
      </dgm:t>
    </dgm:pt>
    <dgm:pt modelId="{0FE7DAF8-BE0A-4017-A84B-9BA1195A65CF}" type="pres">
      <dgm:prSet presAssocID="{73A856DA-913E-4A6D-A3C2-ACD6AA80B0D1}" presName="childText" presStyleLbl="lnNode1" presStyleIdx="2" presStyleCnt="4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  <dgm:t>
        <a:bodyPr/>
        <a:lstStyle/>
        <a:p>
          <a:endParaRPr lang="fr-FR"/>
        </a:p>
      </dgm:t>
    </dgm:pt>
    <dgm:pt modelId="{932E9648-D0B6-4F90-AEEF-08719B8A36A0}" type="pres">
      <dgm:prSet presAssocID="{C4BA6554-2E94-4E64-88D3-5187F140644D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834FB0E8-1139-46E7-A430-1051C65132A7}" type="pres">
      <dgm:prSet presAssocID="{C4BA6554-2E94-4E64-88D3-5187F140644D}" presName="Image" presStyleLbl="node1" presStyleIdx="3" presStyleCnt="4"/>
      <dgm:spPr>
        <a:xfrm>
          <a:off x="921899" y="4188948"/>
          <a:ext cx="922409" cy="92240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fr-FR"/>
        </a:p>
      </dgm:t>
    </dgm:pt>
    <dgm:pt modelId="{D39F0931-53C9-46E8-9C17-2BCD6390602D}" type="pres">
      <dgm:prSet presAssocID="{C4BA6554-2E94-4E64-88D3-5187F140644D}" presName="childText" presStyleLbl="lnNode1" presStyleIdx="3" presStyleCnt="4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  <dgm:t>
        <a:bodyPr/>
        <a:lstStyle/>
        <a:p>
          <a:endParaRPr lang="fr-FR"/>
        </a:p>
      </dgm:t>
    </dgm:pt>
  </dgm:ptLst>
  <dgm:cxnLst>
    <dgm:cxn modelId="{D3DA9FA4-31DD-4F09-9416-EAC763733E9E}" srcId="{7A8E2996-0730-4680-AE6F-107E8486C701}" destId="{D7133924-85F1-49CD-B798-E39F0A8EA8EC}" srcOrd="0" destOrd="0" parTransId="{98FCE830-148F-462A-94D9-59667E7215D0}" sibTransId="{125CA2BA-A884-443E-AE73-2FD0A58F8ABF}"/>
    <dgm:cxn modelId="{7C5C33C5-C943-4193-9F70-8B795ED02111}" srcId="{7A8E2996-0730-4680-AE6F-107E8486C701}" destId="{AE3378B6-592F-41B3-A823-353822347ED7}" srcOrd="1" destOrd="0" parTransId="{763A174D-00A1-4D24-A8A0-C4ACD0BB8F6E}" sibTransId="{0E101668-CFC2-4B78-81FF-E85E78D9E382}"/>
    <dgm:cxn modelId="{07E19175-0AB3-40FE-B0BA-98540C5004F7}" srcId="{7A8E2996-0730-4680-AE6F-107E8486C701}" destId="{73A856DA-913E-4A6D-A3C2-ACD6AA80B0D1}" srcOrd="2" destOrd="0" parTransId="{2F0A4B78-FD67-49D1-B230-63472F7D3E6A}" sibTransId="{4FD350C1-F599-46B1-9B33-9AC8FC989434}"/>
    <dgm:cxn modelId="{4E1FD8B3-6F9C-4ACE-9690-731E76EA1D0C}" type="presOf" srcId="{AE3378B6-592F-41B3-A823-353822347ED7}" destId="{8B2655A4-42F6-4E82-88A2-E41705C6F39B}" srcOrd="0" destOrd="0" presId="urn:microsoft.com/office/officeart/2008/layout/PictureAccentList"/>
    <dgm:cxn modelId="{EA058886-F88A-4464-B841-D6BF74076A54}" srcId="{7A8E2996-0730-4680-AE6F-107E8486C701}" destId="{C4BA6554-2E94-4E64-88D3-5187F140644D}" srcOrd="3" destOrd="0" parTransId="{A1BBDD07-51BA-4495-BEB8-740CEFC65C03}" sibTransId="{F1EF282A-CC78-4851-95BD-B9F646B30666}"/>
    <dgm:cxn modelId="{E63A89FB-A9FD-4122-BC9A-53122E6536D0}" type="presOf" srcId="{D7133924-85F1-49CD-B798-E39F0A8EA8EC}" destId="{6898935D-1116-4C37-B1B9-0952142BB4EB}" srcOrd="0" destOrd="0" presId="urn:microsoft.com/office/officeart/2008/layout/PictureAccentList"/>
    <dgm:cxn modelId="{8D8B0CF7-CB8E-4365-B6B7-DE5F25B6D829}" type="presOf" srcId="{452561B9-852E-47E0-B63E-733E31ED72B3}" destId="{06D860C0-2EB5-4B12-A0C3-79A7B11E55BF}" srcOrd="0" destOrd="0" presId="urn:microsoft.com/office/officeart/2008/layout/PictureAccentList"/>
    <dgm:cxn modelId="{9BB0C506-7B06-472C-BC66-48288ACA6AA8}" type="presOf" srcId="{73A856DA-913E-4A6D-A3C2-ACD6AA80B0D1}" destId="{0FE7DAF8-BE0A-4017-A84B-9BA1195A65CF}" srcOrd="0" destOrd="0" presId="urn:microsoft.com/office/officeart/2008/layout/PictureAccentList"/>
    <dgm:cxn modelId="{99CF29D0-87B0-47D4-80F1-93DB771CBA02}" srcId="{452561B9-852E-47E0-B63E-733E31ED72B3}" destId="{7A8E2996-0730-4680-AE6F-107E8486C701}" srcOrd="0" destOrd="0" parTransId="{5E7E7E35-4180-4C71-9C87-9034A3A6EE32}" sibTransId="{20859C9A-4CB6-4C7C-96E6-165810729A90}"/>
    <dgm:cxn modelId="{E90B3638-4345-4BD2-AC00-28D0305390B8}" type="presOf" srcId="{7A8E2996-0730-4680-AE6F-107E8486C701}" destId="{1F022CD3-6398-4284-B6A3-925B5ABDD331}" srcOrd="0" destOrd="0" presId="urn:microsoft.com/office/officeart/2008/layout/PictureAccentList"/>
    <dgm:cxn modelId="{3E2BB6CD-5319-4B81-8EE5-45E4C5EBEED7}" type="presOf" srcId="{C4BA6554-2E94-4E64-88D3-5187F140644D}" destId="{D39F0931-53C9-46E8-9C17-2BCD6390602D}" srcOrd="0" destOrd="0" presId="urn:microsoft.com/office/officeart/2008/layout/PictureAccentList"/>
    <dgm:cxn modelId="{141A6320-E798-4855-9A99-9324D44B4C3C}" type="presParOf" srcId="{06D860C0-2EB5-4B12-A0C3-79A7B11E55BF}" destId="{360C7031-4794-447C-9F76-312D296D35F4}" srcOrd="0" destOrd="0" presId="urn:microsoft.com/office/officeart/2008/layout/PictureAccentList"/>
    <dgm:cxn modelId="{9C831308-9B7E-4961-BF38-53B21AF17D0E}" type="presParOf" srcId="{360C7031-4794-447C-9F76-312D296D35F4}" destId="{9BE7C826-CB34-4A95-B7ED-EAE0218B2A51}" srcOrd="0" destOrd="0" presId="urn:microsoft.com/office/officeart/2008/layout/PictureAccentList"/>
    <dgm:cxn modelId="{8CAEB8F8-90E4-4149-B890-F29EE01317FD}" type="presParOf" srcId="{9BE7C826-CB34-4A95-B7ED-EAE0218B2A51}" destId="{1F022CD3-6398-4284-B6A3-925B5ABDD331}" srcOrd="0" destOrd="0" presId="urn:microsoft.com/office/officeart/2008/layout/PictureAccentList"/>
    <dgm:cxn modelId="{78CCAF83-02C6-41E9-98A3-8C775FCA6037}" type="presParOf" srcId="{360C7031-4794-447C-9F76-312D296D35F4}" destId="{1E817B0F-360A-4166-BF5B-7DF25A15A3DC}" srcOrd="1" destOrd="0" presId="urn:microsoft.com/office/officeart/2008/layout/PictureAccentList"/>
    <dgm:cxn modelId="{A94BC0D8-9508-4D40-9C7E-50EE7EB418F8}" type="presParOf" srcId="{1E817B0F-360A-4166-BF5B-7DF25A15A3DC}" destId="{F63287EC-A89B-4D84-8C5D-3CDFDA29A397}" srcOrd="0" destOrd="0" presId="urn:microsoft.com/office/officeart/2008/layout/PictureAccentList"/>
    <dgm:cxn modelId="{D610C1EF-35CE-4DEF-A070-9C69CB49BCFF}" type="presParOf" srcId="{F63287EC-A89B-4D84-8C5D-3CDFDA29A397}" destId="{16BD83F1-0715-4C8A-BA42-AAD4BFC6A9A1}" srcOrd="0" destOrd="0" presId="urn:microsoft.com/office/officeart/2008/layout/PictureAccentList"/>
    <dgm:cxn modelId="{2807B6D1-6EE4-4CC0-8DCA-93F6FFA5BDF5}" type="presParOf" srcId="{F63287EC-A89B-4D84-8C5D-3CDFDA29A397}" destId="{6898935D-1116-4C37-B1B9-0952142BB4EB}" srcOrd="1" destOrd="0" presId="urn:microsoft.com/office/officeart/2008/layout/PictureAccentList"/>
    <dgm:cxn modelId="{EADC6248-322B-4ACA-A7A5-143DA66E8118}" type="presParOf" srcId="{1E817B0F-360A-4166-BF5B-7DF25A15A3DC}" destId="{CC5DA76E-736D-4AA0-B763-CFF235AC5E69}" srcOrd="1" destOrd="0" presId="urn:microsoft.com/office/officeart/2008/layout/PictureAccentList"/>
    <dgm:cxn modelId="{F86ED656-2A35-471E-8711-AC5111CFEA5A}" type="presParOf" srcId="{CC5DA76E-736D-4AA0-B763-CFF235AC5E69}" destId="{BF4D4A06-3A7E-41A2-8494-C59EBE2FC685}" srcOrd="0" destOrd="0" presId="urn:microsoft.com/office/officeart/2008/layout/PictureAccentList"/>
    <dgm:cxn modelId="{FA73A118-48F4-4EED-B234-B5288F07F08E}" type="presParOf" srcId="{CC5DA76E-736D-4AA0-B763-CFF235AC5E69}" destId="{8B2655A4-42F6-4E82-88A2-E41705C6F39B}" srcOrd="1" destOrd="0" presId="urn:microsoft.com/office/officeart/2008/layout/PictureAccentList"/>
    <dgm:cxn modelId="{8A858822-1E2A-4D9D-B647-B5F92B67EB09}" type="presParOf" srcId="{1E817B0F-360A-4166-BF5B-7DF25A15A3DC}" destId="{52A38C30-B91F-4403-B962-7338F336FCF1}" srcOrd="2" destOrd="0" presId="urn:microsoft.com/office/officeart/2008/layout/PictureAccentList"/>
    <dgm:cxn modelId="{EBCA4B77-18E2-4112-8F7A-26199822C167}" type="presParOf" srcId="{52A38C30-B91F-4403-B962-7338F336FCF1}" destId="{3C7DA812-8212-4E69-877C-F2BF3A36C559}" srcOrd="0" destOrd="0" presId="urn:microsoft.com/office/officeart/2008/layout/PictureAccentList"/>
    <dgm:cxn modelId="{2DF57343-7029-423F-8E2F-B66D114FF67D}" type="presParOf" srcId="{52A38C30-B91F-4403-B962-7338F336FCF1}" destId="{0FE7DAF8-BE0A-4017-A84B-9BA1195A65CF}" srcOrd="1" destOrd="0" presId="urn:microsoft.com/office/officeart/2008/layout/PictureAccentList"/>
    <dgm:cxn modelId="{012391A2-C4B1-4124-BE3B-8E6E13A6289B}" type="presParOf" srcId="{1E817B0F-360A-4166-BF5B-7DF25A15A3DC}" destId="{932E9648-D0B6-4F90-AEEF-08719B8A36A0}" srcOrd="3" destOrd="0" presId="urn:microsoft.com/office/officeart/2008/layout/PictureAccentList"/>
    <dgm:cxn modelId="{802B7344-E9FF-4F16-99AC-6416BB85EC2A}" type="presParOf" srcId="{932E9648-D0B6-4F90-AEEF-08719B8A36A0}" destId="{834FB0E8-1139-46E7-A430-1051C65132A7}" srcOrd="0" destOrd="0" presId="urn:microsoft.com/office/officeart/2008/layout/PictureAccentList"/>
    <dgm:cxn modelId="{E677475C-9B29-4544-A7F6-E880352F49EB}" type="presParOf" srcId="{932E9648-D0B6-4F90-AEEF-08719B8A36A0}" destId="{D39F0931-53C9-46E8-9C17-2BCD6390602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22CD3-6398-4284-B6A3-925B5ABDD331}">
      <dsp:nvSpPr>
        <dsp:cNvPr id="0" name=""/>
        <dsp:cNvSpPr/>
      </dsp:nvSpPr>
      <dsp:spPr>
        <a:xfrm>
          <a:off x="921899" y="962"/>
          <a:ext cx="4780937" cy="7332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177 questionnaires</a:t>
          </a:r>
          <a:endParaRPr lang="fr-FR" sz="2400" b="1" kern="120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943376" y="22439"/>
        <a:ext cx="4737983" cy="690314"/>
      </dsp:txXfrm>
    </dsp:sp>
    <dsp:sp modelId="{16BD83F1-0715-4C8A-BA42-AAD4BFC6A9A1}">
      <dsp:nvSpPr>
        <dsp:cNvPr id="0" name=""/>
        <dsp:cNvSpPr/>
      </dsp:nvSpPr>
      <dsp:spPr>
        <a:xfrm>
          <a:off x="921899" y="866219"/>
          <a:ext cx="733268" cy="73326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98935D-1116-4C37-B1B9-0952142BB4EB}">
      <dsp:nvSpPr>
        <dsp:cNvPr id="0" name=""/>
        <dsp:cNvSpPr/>
      </dsp:nvSpPr>
      <dsp:spPr>
        <a:xfrm>
          <a:off x="1699164" y="866219"/>
          <a:ext cx="4003672" cy="73326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tx1"/>
              </a:solidFill>
            </a:rPr>
            <a:t>Auprès de malades adhérents AF3M actuellement sous traitement </a:t>
          </a:r>
          <a:endParaRPr lang="fr-FR" sz="1400" b="1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1734966" y="902021"/>
        <a:ext cx="3932068" cy="661664"/>
      </dsp:txXfrm>
    </dsp:sp>
    <dsp:sp modelId="{BF4D4A06-3A7E-41A2-8494-C59EBE2FC685}">
      <dsp:nvSpPr>
        <dsp:cNvPr id="0" name=""/>
        <dsp:cNvSpPr/>
      </dsp:nvSpPr>
      <dsp:spPr>
        <a:xfrm>
          <a:off x="921899" y="1687480"/>
          <a:ext cx="733268" cy="73326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-4760358"/>
                <a:satOff val="-11400"/>
                <a:lumOff val="-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760358"/>
                <a:satOff val="-11400"/>
                <a:lumOff val="-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2655A4-42F6-4E82-88A2-E41705C6F39B}">
      <dsp:nvSpPr>
        <dsp:cNvPr id="0" name=""/>
        <dsp:cNvSpPr/>
      </dsp:nvSpPr>
      <dsp:spPr>
        <a:xfrm>
          <a:off x="1699164" y="1687480"/>
          <a:ext cx="4003672" cy="73326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-4760358"/>
                <a:satOff val="-11400"/>
                <a:lumOff val="-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760358"/>
                <a:satOff val="-11400"/>
                <a:lumOff val="-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Recueil sur internet</a:t>
          </a:r>
          <a:endParaRPr lang="fr-FR" sz="1400" b="1" kern="120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1734966" y="1723282"/>
        <a:ext cx="3932068" cy="661664"/>
      </dsp:txXfrm>
    </dsp:sp>
    <dsp:sp modelId="{3C7DA812-8212-4E69-877C-F2BF3A36C559}">
      <dsp:nvSpPr>
        <dsp:cNvPr id="0" name=""/>
        <dsp:cNvSpPr/>
      </dsp:nvSpPr>
      <dsp:spPr>
        <a:xfrm>
          <a:off x="921899" y="2508741"/>
          <a:ext cx="733268" cy="73326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E7DAF8-BE0A-4017-A84B-9BA1195A65CF}">
      <dsp:nvSpPr>
        <dsp:cNvPr id="0" name=""/>
        <dsp:cNvSpPr/>
      </dsp:nvSpPr>
      <dsp:spPr>
        <a:xfrm>
          <a:off x="1699164" y="2508741"/>
          <a:ext cx="4003672" cy="73326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-9520715"/>
                <a:satOff val="-22799"/>
                <a:lumOff val="-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9520715"/>
                <a:satOff val="-22799"/>
                <a:lumOff val="-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1734966" y="2544543"/>
        <a:ext cx="3932068" cy="661664"/>
      </dsp:txXfrm>
    </dsp:sp>
    <dsp:sp modelId="{834FB0E8-1139-46E7-A430-1051C65132A7}">
      <dsp:nvSpPr>
        <dsp:cNvPr id="0" name=""/>
        <dsp:cNvSpPr/>
      </dsp:nvSpPr>
      <dsp:spPr>
        <a:xfrm>
          <a:off x="921899" y="3330002"/>
          <a:ext cx="733268" cy="73326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9F0931-53C9-46E8-9C17-2BCD6390602D}">
      <dsp:nvSpPr>
        <dsp:cNvPr id="0" name=""/>
        <dsp:cNvSpPr/>
      </dsp:nvSpPr>
      <dsp:spPr>
        <a:xfrm>
          <a:off x="1699164" y="3330002"/>
          <a:ext cx="4003672" cy="73326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-14281073"/>
                <a:satOff val="-34199"/>
                <a:lumOff val="-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4281073"/>
                <a:satOff val="-34199"/>
                <a:lumOff val="-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Répartition nationale</a:t>
          </a:r>
          <a:endParaRPr lang="fr-FR" sz="1400" b="1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1734966" y="3365804"/>
        <a:ext cx="3932068" cy="661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0.56281</cdr:x>
      <cdr:y>0.95943</cdr:y>
    </cdr:from>
    <cdr:to>
      <cdr:x>0.61428</cdr:x>
      <cdr:y>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7776164" y="3494524"/>
          <a:ext cx="711200" cy="1477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800" dirty="0" smtClean="0"/>
            <a:t>Aucun TTT</a:t>
          </a:r>
          <a:endParaRPr lang="fr-FR" sz="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4E444-AC97-A742-8C33-149E9BAA32AC}" type="datetimeFigureOut">
              <a:rPr lang="fr-FR" smtClean="0"/>
              <a:t>03/04/2015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6E61A-EEEE-964E-B313-AF9831B2439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8498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6FE93-5E1A-AC42-8F40-C3D6DAE00949}" type="datetimeFigureOut">
              <a:rPr lang="fr-FR" smtClean="0"/>
              <a:t>03/04/2015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0A820-8D93-4047-A400-DEC48A48DB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817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64A2CC-375E-4E18-9ABF-ABB6D7512B71}" type="slidenum">
              <a:rPr lang="en-GB" smtClean="0">
                <a:solidFill>
                  <a:srgbClr val="000000"/>
                </a:solidFill>
              </a:rPr>
              <a:pPr/>
              <a:t>8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49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0A820-8D93-4047-A400-DEC48A48DBD0}" type="slidenum">
              <a:rPr lang="fr-FR" smtClean="0"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5280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0A820-8D93-4047-A400-DEC48A48DBD0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5280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0A820-8D93-4047-A400-DEC48A48DBD0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5280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0A820-8D93-4047-A400-DEC48A48DBD0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5280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0A820-8D93-4047-A400-DEC48A48DBD0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5280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0A820-8D93-4047-A400-DEC48A48DBD0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5280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0A820-8D93-4047-A400-DEC48A48DBD0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5280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0A820-8D93-4047-A400-DEC48A48DBD0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5280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0A820-8D93-4047-A400-DEC48A48DBD0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5280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2" hasCustomPrompt="1"/>
          </p:nvPr>
        </p:nvSpPr>
        <p:spPr>
          <a:xfrm>
            <a:off x="2325624" y="4664750"/>
            <a:ext cx="6600825" cy="721374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4C4C4C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and add the subtitle and/or country list</a:t>
            </a:r>
            <a:endParaRPr lang="en-US" noProof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8" hasCustomPrompt="1"/>
          </p:nvPr>
        </p:nvSpPr>
        <p:spPr>
          <a:xfrm>
            <a:off x="2325687" y="5396517"/>
            <a:ext cx="6600761" cy="393700"/>
          </a:xfrm>
        </p:spPr>
        <p:txBody>
          <a:bodyPr>
            <a:noAutofit/>
          </a:bodyPr>
          <a:lstStyle>
            <a:lvl1pPr marL="0" indent="0">
              <a:buNone/>
              <a:defRPr lang="fr-FR" sz="1800" kern="1200" baseline="0" dirty="0">
                <a:solidFill>
                  <a:srgbClr val="4C4C4C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noProof="0" dirty="0" smtClean="0"/>
              <a:t>Click to insert the wave (if applicable) and date</a:t>
            </a:r>
            <a:endParaRPr lang="en-US" noProof="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9406" y="3183"/>
            <a:ext cx="752593" cy="58948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ln>
                <a:noFill/>
              </a:ln>
              <a:effectLst/>
            </a:endParaRPr>
          </a:p>
        </p:txBody>
      </p:sp>
      <p:pic>
        <p:nvPicPr>
          <p:cNvPr id="13" name="Image 12" descr="A+A Logo rvb 2013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32" y="341851"/>
            <a:ext cx="2036389" cy="169609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2152597"/>
            <a:ext cx="2073752" cy="36000"/>
          </a:xfrm>
          <a:prstGeom prst="rect">
            <a:avLst/>
          </a:prstGeom>
          <a:solidFill>
            <a:srgbClr val="CE0020"/>
          </a:solidFill>
          <a:ln>
            <a:solidFill>
              <a:srgbClr val="CD09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noProof="0" smtClean="0"/>
              <a:t> </a:t>
            </a:r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9" hasCustomPrompt="1"/>
          </p:nvPr>
        </p:nvSpPr>
        <p:spPr>
          <a:xfrm>
            <a:off x="7831928" y="2324087"/>
            <a:ext cx="1094520" cy="514350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US" noProof="0" smtClean="0"/>
              <a:t>Product Logo</a:t>
            </a:r>
            <a:endParaRPr lang="en-US" noProof="0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30" hasCustomPrompt="1"/>
          </p:nvPr>
        </p:nvSpPr>
        <p:spPr>
          <a:xfrm>
            <a:off x="6511803" y="2324087"/>
            <a:ext cx="1094520" cy="514350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US" noProof="0" smtClean="0"/>
              <a:t>Client Logo</a:t>
            </a:r>
            <a:endParaRPr lang="en-US" noProof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31" hasCustomPrompt="1"/>
          </p:nvPr>
        </p:nvSpPr>
        <p:spPr>
          <a:xfrm>
            <a:off x="2325688" y="2989263"/>
            <a:ext cx="6600825" cy="146550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4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 dirty="0" smtClean="0"/>
              <a:t>Click and modify the title</a:t>
            </a:r>
            <a:endParaRPr lang="en-US" noProof="0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0" r="6598" b="5854"/>
          <a:stretch/>
        </p:blipFill>
        <p:spPr>
          <a:xfrm>
            <a:off x="2278188" y="474065"/>
            <a:ext cx="6695356" cy="156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11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 -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6"/>
          <p:cNvSpPr>
            <a:spLocks noGrp="1"/>
          </p:cNvSpPr>
          <p:nvPr>
            <p:ph sz="quarter" idx="13" hasCustomPrompt="1"/>
          </p:nvPr>
        </p:nvSpPr>
        <p:spPr>
          <a:xfrm>
            <a:off x="766831" y="1787743"/>
            <a:ext cx="2522677" cy="4221782"/>
          </a:xfrm>
        </p:spPr>
        <p:txBody>
          <a:bodyPr>
            <a:normAutofit/>
          </a:bodyPr>
          <a:lstStyle>
            <a:lvl1pPr algn="just">
              <a:defRPr sz="1200" b="1" baseline="0">
                <a:solidFill>
                  <a:schemeClr val="tx1"/>
                </a:solidFill>
                <a:latin typeface="+mn-lt"/>
              </a:defRPr>
            </a:lvl1pPr>
            <a:lvl2pPr algn="just"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 algn="just">
              <a:defRPr sz="1200" b="0">
                <a:latin typeface="+mn-lt"/>
              </a:defRPr>
            </a:lvl3pPr>
            <a:lvl4pPr algn="just">
              <a:defRPr sz="1200">
                <a:latin typeface="+mn-lt"/>
              </a:defRPr>
            </a:lvl4pPr>
            <a:lvl5pPr algn="just">
              <a:defRPr sz="1200" baseline="0">
                <a:latin typeface="+mn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62768" y="496375"/>
            <a:ext cx="8164214" cy="734907"/>
          </a:xfrm>
        </p:spPr>
        <p:txBody>
          <a:bodyPr>
            <a:normAutofit/>
          </a:bodyPr>
          <a:lstStyle>
            <a:lvl1pPr>
              <a:defRPr sz="180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 noProof="0" dirty="0" smtClean="0"/>
              <a:t>Click and modify the title</a:t>
            </a:r>
            <a:endParaRPr lang="en-US" noProof="0" dirty="0"/>
          </a:p>
        </p:txBody>
      </p:sp>
      <p:sp>
        <p:nvSpPr>
          <p:cNvPr id="2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93382" y="729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fld id="{F65A43FA-B5B0-A941-AA16-C472E5260EE4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 hasCustomPrompt="1"/>
          </p:nvPr>
        </p:nvSpPr>
        <p:spPr>
          <a:xfrm>
            <a:off x="766831" y="1231282"/>
            <a:ext cx="2522469" cy="556460"/>
          </a:xfrm>
        </p:spPr>
        <p:txBody>
          <a:bodyPr>
            <a:normAutofit/>
          </a:bodyPr>
          <a:lstStyle>
            <a:lvl1pPr marL="0" indent="0" algn="just">
              <a:buNone/>
              <a:defRPr sz="1600" b="1">
                <a:latin typeface="+mn-lt"/>
              </a:defRPr>
            </a:lvl1pPr>
          </a:lstStyle>
          <a:p>
            <a:pPr lvl="0"/>
            <a:r>
              <a:rPr lang="en-US" noProof="0" dirty="0" smtClean="0"/>
              <a:t>Click to modify the subtitle</a:t>
            </a:r>
            <a:endParaRPr lang="en-US" noProof="0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3"/>
          </p:nvPr>
        </p:nvSpPr>
        <p:spPr>
          <a:xfrm>
            <a:off x="-2215370" y="3599670"/>
            <a:ext cx="4824440" cy="3429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endParaRPr lang="en-US" noProof="0"/>
          </a:p>
        </p:txBody>
      </p:sp>
      <p:sp>
        <p:nvSpPr>
          <p:cNvPr id="18" name="Espace réservé du contenu 6"/>
          <p:cNvSpPr>
            <a:spLocks noGrp="1"/>
          </p:cNvSpPr>
          <p:nvPr>
            <p:ph sz="quarter" idx="18" hasCustomPrompt="1"/>
          </p:nvPr>
        </p:nvSpPr>
        <p:spPr>
          <a:xfrm>
            <a:off x="3568701" y="1887634"/>
            <a:ext cx="2527299" cy="4199182"/>
          </a:xfrm>
        </p:spPr>
        <p:txBody>
          <a:bodyPr>
            <a:normAutofit/>
          </a:bodyPr>
          <a:lstStyle>
            <a:lvl1pPr algn="just">
              <a:defRPr sz="1200" b="1" baseline="0">
                <a:solidFill>
                  <a:schemeClr val="tx1"/>
                </a:solidFill>
                <a:latin typeface="+mn-lt"/>
              </a:defRPr>
            </a:lvl1pPr>
            <a:lvl2pPr algn="just"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 algn="just">
              <a:defRPr sz="1200" b="0">
                <a:latin typeface="+mn-lt"/>
              </a:defRPr>
            </a:lvl3pPr>
            <a:lvl4pPr algn="just">
              <a:defRPr sz="1200">
                <a:latin typeface="+mn-lt"/>
              </a:defRPr>
            </a:lvl4pPr>
            <a:lvl5pPr algn="just">
              <a:defRPr sz="1200" i="1" baseline="0">
                <a:latin typeface="+mn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quarter" idx="19" hasCustomPrompt="1"/>
          </p:nvPr>
        </p:nvSpPr>
        <p:spPr>
          <a:xfrm>
            <a:off x="3573531" y="1308572"/>
            <a:ext cx="2527091" cy="556461"/>
          </a:xfrm>
        </p:spPr>
        <p:txBody>
          <a:bodyPr>
            <a:normAutofit/>
          </a:bodyPr>
          <a:lstStyle>
            <a:lvl1pPr marL="0" indent="0" algn="just">
              <a:buNone/>
              <a:defRPr sz="1600" b="1">
                <a:latin typeface="+mn-lt"/>
              </a:defRPr>
            </a:lvl1pPr>
          </a:lstStyle>
          <a:p>
            <a:pPr lvl="0"/>
            <a:r>
              <a:rPr lang="en-US" noProof="0" dirty="0" smtClean="0"/>
              <a:t>Click to modify the subtitle</a:t>
            </a:r>
            <a:endParaRPr lang="en-US" noProof="0" dirty="0"/>
          </a:p>
        </p:txBody>
      </p:sp>
      <p:sp>
        <p:nvSpPr>
          <p:cNvPr id="22" name="Espace réservé du contenu 6"/>
          <p:cNvSpPr>
            <a:spLocks noGrp="1"/>
          </p:cNvSpPr>
          <p:nvPr>
            <p:ph sz="quarter" idx="20" hasCustomPrompt="1"/>
          </p:nvPr>
        </p:nvSpPr>
        <p:spPr>
          <a:xfrm>
            <a:off x="6397095" y="1887633"/>
            <a:ext cx="2538882" cy="4199183"/>
          </a:xfrm>
        </p:spPr>
        <p:txBody>
          <a:bodyPr>
            <a:normAutofit/>
          </a:bodyPr>
          <a:lstStyle>
            <a:lvl1pPr algn="just">
              <a:defRPr sz="1200" b="1" baseline="0">
                <a:solidFill>
                  <a:schemeClr val="tx1"/>
                </a:solidFill>
                <a:latin typeface="+mn-lt"/>
              </a:defRPr>
            </a:lvl1pPr>
            <a:lvl2pPr algn="just"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 algn="just">
              <a:defRPr sz="1200" b="0">
                <a:latin typeface="+mn-lt"/>
              </a:defRPr>
            </a:lvl3pPr>
            <a:lvl4pPr algn="just">
              <a:defRPr sz="1200">
                <a:latin typeface="+mn-lt"/>
              </a:defRPr>
            </a:lvl4pPr>
            <a:lvl5pPr algn="just">
              <a:defRPr sz="1200" i="1" baseline="0">
                <a:latin typeface="+mn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23" name="Espace réservé du texte 3"/>
          <p:cNvSpPr>
            <a:spLocks noGrp="1"/>
          </p:cNvSpPr>
          <p:nvPr>
            <p:ph type="body" sz="quarter" idx="21" hasCustomPrompt="1"/>
          </p:nvPr>
        </p:nvSpPr>
        <p:spPr>
          <a:xfrm>
            <a:off x="6392920" y="1308572"/>
            <a:ext cx="2538673" cy="579061"/>
          </a:xfrm>
        </p:spPr>
        <p:txBody>
          <a:bodyPr>
            <a:normAutofit/>
          </a:bodyPr>
          <a:lstStyle>
            <a:lvl1pPr marL="0" indent="0" algn="just">
              <a:buNone/>
              <a:defRPr sz="1600" b="1">
                <a:latin typeface="+mn-lt"/>
              </a:defRPr>
            </a:lvl1pPr>
          </a:lstStyle>
          <a:p>
            <a:pPr lvl="0"/>
            <a:r>
              <a:rPr lang="en-US" noProof="0" dirty="0" smtClean="0"/>
              <a:t>Click to modify the subtitle</a:t>
            </a:r>
            <a:endParaRPr lang="en-US" noProof="0" dirty="0"/>
          </a:p>
        </p:txBody>
      </p:sp>
      <p:cxnSp>
        <p:nvCxnSpPr>
          <p:cNvPr id="12" name="Connecteur droit 11"/>
          <p:cNvCxnSpPr>
            <a:cxnSpLocks noChangeAspect="1"/>
          </p:cNvCxnSpPr>
          <p:nvPr userDrawn="1"/>
        </p:nvCxnSpPr>
        <p:spPr>
          <a:xfrm flipH="1">
            <a:off x="4" y="1090132"/>
            <a:ext cx="762764" cy="0"/>
          </a:xfrm>
          <a:prstGeom prst="line">
            <a:avLst/>
          </a:prstGeom>
          <a:ln w="50800" cmpd="sng">
            <a:solidFill>
              <a:srgbClr val="CD09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6"/>
          <p:cNvSpPr>
            <a:spLocks noChangeArrowheads="1"/>
          </p:cNvSpPr>
          <p:nvPr userDrawn="1"/>
        </p:nvSpPr>
        <p:spPr bwMode="auto">
          <a:xfrm>
            <a:off x="8250830" y="6626697"/>
            <a:ext cx="86754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900" b="0">
                <a:solidFill>
                  <a:srgbClr val="808080"/>
                </a:solidFill>
                <a:latin typeface="+mn-lt"/>
                <a:ea typeface="Times New Roman" pitchFamily="18" charset="0"/>
                <a:cs typeface="Tahoma" pitchFamily="34" charset="0"/>
              </a:rPr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326577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6"/>
          <p:cNvSpPr>
            <a:spLocks noGrp="1"/>
          </p:cNvSpPr>
          <p:nvPr>
            <p:ph sz="quarter" idx="13" hasCustomPrompt="1"/>
          </p:nvPr>
        </p:nvSpPr>
        <p:spPr>
          <a:xfrm>
            <a:off x="762001" y="1308574"/>
            <a:ext cx="2522677" cy="4778242"/>
          </a:xfrm>
        </p:spPr>
        <p:txBody>
          <a:bodyPr>
            <a:normAutofit/>
          </a:bodyPr>
          <a:lstStyle>
            <a:lvl1pPr>
              <a:defRPr sz="1200" b="1" baseline="0">
                <a:solidFill>
                  <a:srgbClr val="C00000"/>
                </a:solidFill>
              </a:defRPr>
            </a:lvl1pPr>
            <a:lvl2pPr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200" b="1"/>
            </a:lvl3pPr>
            <a:lvl4pPr>
              <a:defRPr sz="1200"/>
            </a:lvl4pPr>
            <a:lvl5pPr>
              <a:defRPr sz="1200" i="1" baseline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62768" y="496375"/>
            <a:ext cx="8164214" cy="734907"/>
          </a:xfrm>
        </p:spPr>
        <p:txBody>
          <a:bodyPr>
            <a:normAutofit/>
          </a:bodyPr>
          <a:lstStyle>
            <a:lvl1pPr>
              <a:defRPr sz="180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 noProof="0" dirty="0" smtClean="0"/>
              <a:t>Click and modify the title</a:t>
            </a:r>
            <a:endParaRPr lang="en-US" noProof="0" dirty="0"/>
          </a:p>
        </p:txBody>
      </p:sp>
      <p:sp>
        <p:nvSpPr>
          <p:cNvPr id="2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93382" y="729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fld id="{F65A43FA-B5B0-A941-AA16-C472E5260EE4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3"/>
          </p:nvPr>
        </p:nvSpPr>
        <p:spPr>
          <a:xfrm>
            <a:off x="-2215370" y="3599670"/>
            <a:ext cx="4824440" cy="3429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endParaRPr lang="en-US" noProof="0"/>
          </a:p>
        </p:txBody>
      </p:sp>
      <p:sp>
        <p:nvSpPr>
          <p:cNvPr id="18" name="Espace réservé du contenu 6"/>
          <p:cNvSpPr>
            <a:spLocks noGrp="1"/>
          </p:cNvSpPr>
          <p:nvPr>
            <p:ph sz="quarter" idx="18" hasCustomPrompt="1"/>
          </p:nvPr>
        </p:nvSpPr>
        <p:spPr>
          <a:xfrm>
            <a:off x="3568701" y="1308574"/>
            <a:ext cx="2527299" cy="4778242"/>
          </a:xfrm>
        </p:spPr>
        <p:txBody>
          <a:bodyPr>
            <a:normAutofit/>
          </a:bodyPr>
          <a:lstStyle>
            <a:lvl1pPr>
              <a:defRPr sz="1200" b="1" baseline="0">
                <a:solidFill>
                  <a:srgbClr val="C00000"/>
                </a:solidFill>
              </a:defRPr>
            </a:lvl1pPr>
            <a:lvl2pPr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200" b="1"/>
            </a:lvl3pPr>
            <a:lvl4pPr>
              <a:defRPr sz="1200"/>
            </a:lvl4pPr>
            <a:lvl5pPr>
              <a:defRPr sz="1200" i="1" baseline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22" name="Espace réservé du contenu 6"/>
          <p:cNvSpPr>
            <a:spLocks noGrp="1"/>
          </p:cNvSpPr>
          <p:nvPr>
            <p:ph sz="quarter" idx="20" hasCustomPrompt="1"/>
          </p:nvPr>
        </p:nvSpPr>
        <p:spPr>
          <a:xfrm>
            <a:off x="6388100" y="1308574"/>
            <a:ext cx="2538882" cy="4778241"/>
          </a:xfrm>
        </p:spPr>
        <p:txBody>
          <a:bodyPr>
            <a:normAutofit/>
          </a:bodyPr>
          <a:lstStyle>
            <a:lvl1pPr>
              <a:defRPr sz="1200" b="1" baseline="0">
                <a:solidFill>
                  <a:srgbClr val="C00000"/>
                </a:solidFill>
              </a:defRPr>
            </a:lvl1pPr>
            <a:lvl2pPr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200" b="1"/>
            </a:lvl3pPr>
            <a:lvl4pPr>
              <a:defRPr sz="1200"/>
            </a:lvl4pPr>
            <a:lvl5pPr>
              <a:defRPr sz="1200" i="1" baseline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cxnSp>
        <p:nvCxnSpPr>
          <p:cNvPr id="9" name="Connecteur droit 8"/>
          <p:cNvCxnSpPr>
            <a:cxnSpLocks noChangeAspect="1"/>
          </p:cNvCxnSpPr>
          <p:nvPr userDrawn="1"/>
        </p:nvCxnSpPr>
        <p:spPr>
          <a:xfrm flipH="1">
            <a:off x="4" y="1090132"/>
            <a:ext cx="762764" cy="0"/>
          </a:xfrm>
          <a:prstGeom prst="line">
            <a:avLst/>
          </a:prstGeom>
          <a:ln w="50800" cmpd="sng">
            <a:solidFill>
              <a:srgbClr val="CD09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16"/>
          <p:cNvSpPr>
            <a:spLocks noChangeArrowheads="1"/>
          </p:cNvSpPr>
          <p:nvPr userDrawn="1"/>
        </p:nvSpPr>
        <p:spPr bwMode="auto">
          <a:xfrm>
            <a:off x="8250830" y="6626697"/>
            <a:ext cx="86754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900" b="0">
                <a:solidFill>
                  <a:srgbClr val="808080"/>
                </a:solidFill>
                <a:latin typeface="+mn-lt"/>
                <a:ea typeface="Times New Roman" pitchFamily="18" charset="0"/>
                <a:cs typeface="Tahoma" pitchFamily="34" charset="0"/>
              </a:rPr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1568739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62768" y="496375"/>
            <a:ext cx="8164214" cy="734907"/>
          </a:xfrm>
        </p:spPr>
        <p:txBody>
          <a:bodyPr>
            <a:normAutofit/>
          </a:bodyPr>
          <a:lstStyle>
            <a:lvl1pPr>
              <a:defRPr sz="180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 noProof="0" dirty="0" smtClean="0"/>
              <a:t>Click and modify the title</a:t>
            </a:r>
            <a:endParaRPr lang="en-US" noProof="0" dirty="0"/>
          </a:p>
        </p:txBody>
      </p:sp>
      <p:sp>
        <p:nvSpPr>
          <p:cNvPr id="19" name="Espace réservé du graphique 18"/>
          <p:cNvSpPr>
            <a:spLocks noGrp="1"/>
          </p:cNvSpPr>
          <p:nvPr>
            <p:ph type="chart" sz="quarter" idx="13" hasCustomPrompt="1"/>
          </p:nvPr>
        </p:nvSpPr>
        <p:spPr>
          <a:xfrm>
            <a:off x="762000" y="1282698"/>
            <a:ext cx="4889500" cy="4784400"/>
          </a:xfrm>
        </p:spPr>
        <p:txBody>
          <a:bodyPr/>
          <a:lstStyle/>
          <a:p>
            <a:r>
              <a:rPr lang="en-US" noProof="0" smtClean="0"/>
              <a:t>Click and add graphic</a:t>
            </a:r>
            <a:endParaRPr lang="en-US" noProof="0"/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14" hasCustomPrompt="1"/>
          </p:nvPr>
        </p:nvSpPr>
        <p:spPr>
          <a:xfrm>
            <a:off x="5729288" y="1282700"/>
            <a:ext cx="3197225" cy="4784398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  <a:latin typeface="+mn-lt"/>
              </a:defRPr>
            </a:lvl1pPr>
            <a:lvl2pPr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>
              <a:defRPr b="1">
                <a:latin typeface="+mn-lt"/>
              </a:defRPr>
            </a:lvl3pPr>
            <a:lvl4pPr>
              <a:defRPr sz="1200" baseline="0">
                <a:latin typeface="+mn-lt"/>
              </a:defRPr>
            </a:lvl4pPr>
            <a:lvl5pPr>
              <a:defRPr sz="1200" i="1">
                <a:latin typeface="+mn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2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93382" y="729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fld id="{F65A43FA-B5B0-A941-AA16-C472E5260EE4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3"/>
          </p:nvPr>
        </p:nvSpPr>
        <p:spPr>
          <a:xfrm>
            <a:off x="-2215370" y="3599670"/>
            <a:ext cx="4824440" cy="3429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endParaRPr lang="en-US" noProof="0"/>
          </a:p>
        </p:txBody>
      </p:sp>
      <p:cxnSp>
        <p:nvCxnSpPr>
          <p:cNvPr id="8" name="Connecteur droit 7"/>
          <p:cNvCxnSpPr>
            <a:cxnSpLocks noChangeAspect="1"/>
          </p:cNvCxnSpPr>
          <p:nvPr userDrawn="1"/>
        </p:nvCxnSpPr>
        <p:spPr>
          <a:xfrm flipH="1">
            <a:off x="4" y="1090132"/>
            <a:ext cx="762764" cy="0"/>
          </a:xfrm>
          <a:prstGeom prst="line">
            <a:avLst/>
          </a:prstGeom>
          <a:ln w="50800" cmpd="sng">
            <a:solidFill>
              <a:srgbClr val="CD09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16"/>
          <p:cNvSpPr>
            <a:spLocks noChangeArrowheads="1"/>
          </p:cNvSpPr>
          <p:nvPr userDrawn="1"/>
        </p:nvSpPr>
        <p:spPr bwMode="auto">
          <a:xfrm>
            <a:off x="8250830" y="6626697"/>
            <a:ext cx="86754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900" b="0">
                <a:solidFill>
                  <a:srgbClr val="808080"/>
                </a:solidFill>
                <a:latin typeface="+mn-lt"/>
                <a:ea typeface="Times New Roman" pitchFamily="18" charset="0"/>
                <a:cs typeface="Tahoma" pitchFamily="34" charset="0"/>
              </a:rPr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898500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93382" y="729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fld id="{F65A43FA-B5B0-A941-AA16-C472E5260EE4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8" name="Espace réservé du pied de page 7"/>
          <p:cNvSpPr>
            <a:spLocks noGrp="1"/>
          </p:cNvSpPr>
          <p:nvPr>
            <p:ph type="ftr" sz="quarter" idx="3"/>
          </p:nvPr>
        </p:nvSpPr>
        <p:spPr>
          <a:xfrm>
            <a:off x="-2215370" y="3599670"/>
            <a:ext cx="4824440" cy="3429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endParaRPr lang="en-US" noProof="0"/>
          </a:p>
        </p:txBody>
      </p:sp>
      <p:cxnSp>
        <p:nvCxnSpPr>
          <p:cNvPr id="5" name="Connecteur droit 4"/>
          <p:cNvCxnSpPr>
            <a:cxnSpLocks noChangeAspect="1"/>
          </p:cNvCxnSpPr>
          <p:nvPr userDrawn="1"/>
        </p:nvCxnSpPr>
        <p:spPr>
          <a:xfrm flipH="1">
            <a:off x="4" y="1090132"/>
            <a:ext cx="762764" cy="0"/>
          </a:xfrm>
          <a:prstGeom prst="line">
            <a:avLst/>
          </a:prstGeom>
          <a:ln w="50800" cmpd="sng">
            <a:solidFill>
              <a:srgbClr val="CD09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762768" y="496375"/>
            <a:ext cx="8164214" cy="734907"/>
          </a:xfrm>
        </p:spPr>
        <p:txBody>
          <a:bodyPr>
            <a:normAutofit/>
          </a:bodyPr>
          <a:lstStyle>
            <a:lvl1pPr>
              <a:defRPr sz="180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 noProof="0" smtClean="0"/>
              <a:t>Click and modify the title</a:t>
            </a:r>
            <a:endParaRPr lang="en-US" noProof="0"/>
          </a:p>
        </p:txBody>
      </p:sp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8250830" y="6626697"/>
            <a:ext cx="86754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900" b="0">
                <a:solidFill>
                  <a:srgbClr val="808080"/>
                </a:solidFill>
                <a:latin typeface="+mn-lt"/>
                <a:ea typeface="Times New Roman" pitchFamily="18" charset="0"/>
                <a:cs typeface="Tahoma" pitchFamily="34" charset="0"/>
              </a:rPr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3490601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93382" y="729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fld id="{F65A43FA-B5B0-A941-AA16-C472E5260EE4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8" name="Espace réservé du pied de page 7"/>
          <p:cNvSpPr>
            <a:spLocks noGrp="1"/>
          </p:cNvSpPr>
          <p:nvPr>
            <p:ph type="ftr" sz="quarter" idx="3"/>
          </p:nvPr>
        </p:nvSpPr>
        <p:spPr>
          <a:xfrm>
            <a:off x="-2215370" y="3599670"/>
            <a:ext cx="4824440" cy="3429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endParaRPr lang="en-US" noProof="0"/>
          </a:p>
        </p:txBody>
      </p:sp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8250830" y="6626697"/>
            <a:ext cx="86754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900" b="0">
                <a:solidFill>
                  <a:srgbClr val="808080"/>
                </a:solidFill>
                <a:latin typeface="+mn-lt"/>
                <a:ea typeface="Times New Roman" pitchFamily="18" charset="0"/>
                <a:cs typeface="Tahoma" pitchFamily="34" charset="0"/>
              </a:rPr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3108064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891502" cy="8080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8" name="Rectangle 17"/>
          <p:cNvSpPr/>
          <p:nvPr userDrawn="1"/>
        </p:nvSpPr>
        <p:spPr>
          <a:xfrm>
            <a:off x="2297861" y="2657780"/>
            <a:ext cx="6846140" cy="44493"/>
          </a:xfrm>
          <a:prstGeom prst="rect">
            <a:avLst/>
          </a:prstGeom>
          <a:solidFill>
            <a:srgbClr val="8C8E90"/>
          </a:solidFill>
          <a:ln>
            <a:solidFill>
              <a:srgbClr val="8C8E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noProof="0" smtClean="0"/>
              <a:t> </a:t>
            </a:r>
            <a:endParaRPr lang="en-US" noProof="0"/>
          </a:p>
        </p:txBody>
      </p:sp>
      <p:pic>
        <p:nvPicPr>
          <p:cNvPr id="19" name="Image 18" descr="A+A Logo rvb 2013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71" y="788402"/>
            <a:ext cx="2036389" cy="1696090"/>
          </a:xfrm>
          <a:prstGeom prst="rect">
            <a:avLst/>
          </a:prstGeom>
        </p:spPr>
      </p:pic>
      <p:sp>
        <p:nvSpPr>
          <p:cNvPr id="20" name="ZoneTexte 19"/>
          <p:cNvSpPr txBox="1"/>
          <p:nvPr userDrawn="1"/>
        </p:nvSpPr>
        <p:spPr>
          <a:xfrm>
            <a:off x="195072" y="2553424"/>
            <a:ext cx="210279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en-US" sz="1300" b="1" i="0" u="none" strike="noStrike" kern="1200" baseline="0" noProof="0" dirty="0" smtClean="0">
                <a:solidFill>
                  <a:srgbClr val="CD0920"/>
                </a:solidFill>
                <a:latin typeface="+mn-lt"/>
                <a:ea typeface="+mn-ea"/>
                <a:cs typeface="Arial"/>
              </a:rPr>
              <a:t>www.aplusaresearch.com</a:t>
            </a:r>
            <a:endParaRPr lang="en-US" sz="1300" b="0" i="0" u="none" strike="noStrike" kern="1200" baseline="0" noProof="0" dirty="0" smtClean="0">
              <a:solidFill>
                <a:srgbClr val="4C4C4C"/>
              </a:solidFill>
              <a:latin typeface="+mn-lt"/>
              <a:ea typeface="+mn-ea"/>
              <a:cs typeface="Arial"/>
            </a:endParaRPr>
          </a:p>
        </p:txBody>
      </p:sp>
      <p:sp>
        <p:nvSpPr>
          <p:cNvPr id="21" name="ZoneTexte 20"/>
          <p:cNvSpPr txBox="1"/>
          <p:nvPr userDrawn="1"/>
        </p:nvSpPr>
        <p:spPr>
          <a:xfrm>
            <a:off x="2231460" y="2142923"/>
            <a:ext cx="69125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fr-FR" sz="2400" b="1" i="0" u="none" strike="noStrike" kern="1200" baseline="0" dirty="0" smtClean="0">
                <a:solidFill>
                  <a:srgbClr val="CD0920"/>
                </a:solidFill>
                <a:latin typeface="+mn-lt"/>
                <a:ea typeface="+mn-ea"/>
                <a:cs typeface="Arial"/>
              </a:rPr>
              <a:t>Nous vous remercions de la confiance témoignée</a:t>
            </a:r>
          </a:p>
        </p:txBody>
      </p:sp>
      <p:pic>
        <p:nvPicPr>
          <p:cNvPr id="2" name="Image 1" descr="Im-dos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24272"/>
            <a:ext cx="9180000" cy="164016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5674283" y="2873023"/>
            <a:ext cx="175421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n-US" sz="1200" b="0" i="0" u="none" strike="noStrike" kern="1200" baseline="0" dirty="0" smtClean="0">
                <a:solidFill>
                  <a:srgbClr val="4C4C4C"/>
                </a:solidFill>
                <a:latin typeface="+mn-lt"/>
                <a:ea typeface="+mn-ea"/>
                <a:cs typeface="Arial"/>
              </a:rPr>
              <a:t>2 avenue Lacassagne </a:t>
            </a:r>
          </a:p>
          <a:p>
            <a:pPr rtl="0"/>
            <a:r>
              <a:rPr lang="en-US" sz="1200" b="0" i="0" u="none" strike="noStrike" kern="1200" baseline="0" dirty="0" smtClean="0">
                <a:solidFill>
                  <a:srgbClr val="4C4C4C"/>
                </a:solidFill>
                <a:latin typeface="+mn-lt"/>
                <a:ea typeface="+mn-ea"/>
                <a:cs typeface="Arial"/>
              </a:rPr>
              <a:t>69003 Lyon</a:t>
            </a:r>
          </a:p>
          <a:p>
            <a:pPr rtl="0"/>
            <a:r>
              <a:rPr lang="en-US" sz="1200" b="0" i="0" u="none" strike="noStrike" kern="1200" baseline="0" dirty="0" err="1" smtClean="0">
                <a:solidFill>
                  <a:srgbClr val="4C4C4C"/>
                </a:solidFill>
                <a:latin typeface="+mn-lt"/>
                <a:ea typeface="+mn-ea"/>
                <a:cs typeface="Arial"/>
              </a:rPr>
              <a:t>Tél</a:t>
            </a:r>
            <a:r>
              <a:rPr lang="en-US" sz="1200" b="0" i="0" u="none" strike="noStrike" kern="1200" baseline="0" dirty="0" smtClean="0">
                <a:solidFill>
                  <a:srgbClr val="4C4C4C"/>
                </a:solidFill>
                <a:latin typeface="+mn-lt"/>
                <a:ea typeface="+mn-ea"/>
                <a:cs typeface="Arial"/>
              </a:rPr>
              <a:t> : +33 (0)4 78 62 23 23       </a:t>
            </a:r>
          </a:p>
          <a:p>
            <a:pPr rtl="0"/>
            <a:r>
              <a:rPr lang="en-US" sz="1200" b="0" i="0" u="none" strike="noStrike" kern="1200" baseline="0" dirty="0" smtClean="0">
                <a:solidFill>
                  <a:srgbClr val="4C4C4C"/>
                </a:solidFill>
                <a:latin typeface="+mn-lt"/>
                <a:ea typeface="+mn-ea"/>
                <a:cs typeface="Arial"/>
              </a:rPr>
              <a:t>     </a:t>
            </a:r>
          </a:p>
          <a:p>
            <a:pPr rtl="0"/>
            <a:endParaRPr lang="en-US" sz="1200" b="1" i="0" u="none" strike="noStrike" kern="1200" baseline="0" dirty="0" smtClean="0">
              <a:solidFill>
                <a:srgbClr val="CD0920"/>
              </a:solidFill>
              <a:latin typeface="+mn-lt"/>
              <a:ea typeface="+mn-ea"/>
              <a:cs typeface="Arial"/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2978577" y="3943413"/>
            <a:ext cx="192671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n-US" sz="1200" b="0" i="0" u="none" strike="noStrike" kern="1200" baseline="0" dirty="0" smtClean="0">
                <a:solidFill>
                  <a:srgbClr val="4C4C4C"/>
                </a:solidFill>
                <a:latin typeface="+mn-lt"/>
                <a:ea typeface="+mn-ea"/>
                <a:cs typeface="Arial"/>
              </a:rPr>
              <a:t>116 West 23rd Street </a:t>
            </a:r>
          </a:p>
          <a:p>
            <a:pPr rtl="0"/>
            <a:r>
              <a:rPr lang="en-US" sz="1200" b="0" i="0" u="none" strike="noStrike" kern="1200" baseline="0" dirty="0" smtClean="0">
                <a:solidFill>
                  <a:srgbClr val="4C4C4C"/>
                </a:solidFill>
                <a:latin typeface="+mn-lt"/>
                <a:ea typeface="+mn-ea"/>
                <a:cs typeface="Arial"/>
              </a:rPr>
              <a:t>Suite 500</a:t>
            </a:r>
          </a:p>
          <a:p>
            <a:pPr rtl="0"/>
            <a:r>
              <a:rPr lang="en-US" sz="1200" b="0" i="0" u="none" strike="noStrike" kern="1200" baseline="0" dirty="0" smtClean="0">
                <a:solidFill>
                  <a:srgbClr val="4C4C4C"/>
                </a:solidFill>
                <a:latin typeface="+mn-lt"/>
                <a:ea typeface="+mn-ea"/>
                <a:cs typeface="Arial"/>
              </a:rPr>
              <a:t>New York, NY 10011</a:t>
            </a:r>
          </a:p>
          <a:p>
            <a:pPr rtl="0"/>
            <a:r>
              <a:rPr lang="en-US" sz="1200" b="0" i="0" u="none" strike="noStrike" kern="1200" baseline="0" dirty="0" err="1" smtClean="0">
                <a:solidFill>
                  <a:srgbClr val="4C4C4C"/>
                </a:solidFill>
                <a:latin typeface="+mn-lt"/>
                <a:ea typeface="+mn-ea"/>
                <a:cs typeface="Arial"/>
              </a:rPr>
              <a:t>Tél</a:t>
            </a:r>
            <a:r>
              <a:rPr lang="en-US" sz="1200" b="0" i="0" u="none" strike="noStrike" kern="1200" baseline="0" dirty="0" smtClean="0">
                <a:solidFill>
                  <a:srgbClr val="4C4C4C"/>
                </a:solidFill>
                <a:latin typeface="+mn-lt"/>
                <a:ea typeface="+mn-ea"/>
                <a:cs typeface="Arial"/>
              </a:rPr>
              <a:t> : +1 212 851 8413 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5674283" y="3947481"/>
            <a:ext cx="265266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l" defTabSz="457200" rtl="0" eaLnBrk="1" latinLnBrk="0" hangingPunct="1"/>
            <a:r>
              <a:rPr lang="en-US" sz="1200" b="0" i="0" u="none" strike="noStrike" kern="1200" baseline="0" dirty="0" smtClean="0">
                <a:solidFill>
                  <a:srgbClr val="4C4C4C"/>
                </a:solidFill>
                <a:latin typeface="+mn-lt"/>
                <a:ea typeface="+mn-ea"/>
                <a:cs typeface="Arial"/>
              </a:rPr>
              <a:t>Building 3, Chiswick Park </a:t>
            </a:r>
          </a:p>
          <a:p>
            <a:pPr marL="0" algn="l" defTabSz="457200" rtl="0" eaLnBrk="1" latinLnBrk="0" hangingPunct="1"/>
            <a:r>
              <a:rPr lang="en-US" sz="1200" b="0" i="0" u="none" strike="noStrike" kern="1200" baseline="0" dirty="0" smtClean="0">
                <a:solidFill>
                  <a:srgbClr val="4C4C4C"/>
                </a:solidFill>
                <a:latin typeface="+mn-lt"/>
                <a:ea typeface="+mn-ea"/>
                <a:cs typeface="Arial"/>
              </a:rPr>
              <a:t>566 Chiswick High Road</a:t>
            </a:r>
          </a:p>
          <a:p>
            <a:pPr marL="0" algn="l" defTabSz="457200" rtl="0" eaLnBrk="1" latinLnBrk="0" hangingPunct="1"/>
            <a:r>
              <a:rPr lang="en-US" sz="1200" b="0" i="0" u="none" strike="noStrike" kern="1200" baseline="0" dirty="0" smtClean="0">
                <a:solidFill>
                  <a:srgbClr val="4C4C4C"/>
                </a:solidFill>
                <a:latin typeface="+mn-lt"/>
                <a:ea typeface="+mn-ea"/>
                <a:cs typeface="Arial"/>
              </a:rPr>
              <a:t>London - W4 5YA - UK</a:t>
            </a:r>
          </a:p>
          <a:p>
            <a:pPr marL="0" algn="l" defTabSz="457200" rtl="0" eaLnBrk="1" latinLnBrk="0" hangingPunct="1"/>
            <a:r>
              <a:rPr lang="en-US" sz="1200" b="0" i="0" u="none" strike="noStrike" kern="1200" baseline="0" dirty="0" err="1" smtClean="0">
                <a:solidFill>
                  <a:srgbClr val="4C4C4C"/>
                </a:solidFill>
                <a:latin typeface="+mn-lt"/>
                <a:ea typeface="+mn-ea"/>
                <a:cs typeface="Arial"/>
              </a:rPr>
              <a:t>Tél</a:t>
            </a:r>
            <a:r>
              <a:rPr lang="en-US" sz="1200" b="0" i="0" u="none" strike="noStrike" kern="1200" baseline="0" dirty="0" smtClean="0">
                <a:solidFill>
                  <a:srgbClr val="4C4C4C"/>
                </a:solidFill>
                <a:latin typeface="+mn-lt"/>
                <a:ea typeface="+mn-ea"/>
                <a:cs typeface="Arial"/>
              </a:rPr>
              <a:t> : +44 208 899 6590      </a:t>
            </a:r>
          </a:p>
          <a:p>
            <a:endParaRPr lang="en-US" sz="1200" noProof="0" dirty="0" smtClean="0">
              <a:solidFill>
                <a:srgbClr val="4C4C4C"/>
              </a:solidFill>
              <a:latin typeface="+mn-lt"/>
              <a:cs typeface="Arial"/>
            </a:endParaRPr>
          </a:p>
          <a:p>
            <a:pPr rtl="0"/>
            <a:endParaRPr lang="en-US" sz="1200" b="0" i="0" u="none" strike="noStrike" kern="1200" baseline="0" dirty="0" smtClean="0">
              <a:solidFill>
                <a:srgbClr val="4C4C4C"/>
              </a:solidFill>
              <a:latin typeface="+mn-lt"/>
              <a:ea typeface="+mn-ea"/>
              <a:cs typeface="Arial"/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2978073" y="2868955"/>
            <a:ext cx="239686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n-US" sz="1200" b="0" i="0" u="none" strike="noStrike" kern="1200" baseline="0" noProof="0" dirty="0" smtClean="0">
                <a:solidFill>
                  <a:srgbClr val="4C4C4C"/>
                </a:solidFill>
                <a:latin typeface="+mn-lt"/>
                <a:ea typeface="+mn-ea"/>
                <a:cs typeface="Arial"/>
              </a:rPr>
              <a:t>159 rue Gallieni</a:t>
            </a:r>
          </a:p>
          <a:p>
            <a:pPr rtl="0"/>
            <a:r>
              <a:rPr lang="en-US" sz="1200" b="0" i="0" u="none" strike="noStrike" kern="1200" baseline="0" noProof="0" dirty="0" smtClean="0">
                <a:solidFill>
                  <a:srgbClr val="4C4C4C"/>
                </a:solidFill>
                <a:latin typeface="+mn-lt"/>
                <a:ea typeface="+mn-ea"/>
                <a:cs typeface="Arial"/>
              </a:rPr>
              <a:t>92641 Boulogne </a:t>
            </a:r>
            <a:r>
              <a:rPr lang="en-US" sz="1200" b="0" i="0" u="none" strike="noStrike" kern="1200" baseline="0" noProof="0" dirty="0" err="1" smtClean="0">
                <a:solidFill>
                  <a:srgbClr val="4C4C4C"/>
                </a:solidFill>
                <a:latin typeface="+mn-lt"/>
                <a:ea typeface="+mn-ea"/>
                <a:cs typeface="Arial"/>
              </a:rPr>
              <a:t>Cedex</a:t>
            </a:r>
            <a:endParaRPr lang="en-US" sz="1200" b="0" i="0" u="none" strike="noStrike" kern="1200" baseline="0" noProof="0" dirty="0" smtClean="0">
              <a:solidFill>
                <a:srgbClr val="4C4C4C"/>
              </a:solidFill>
              <a:latin typeface="+mn-lt"/>
              <a:ea typeface="+mn-ea"/>
              <a:cs typeface="Arial"/>
            </a:endParaRPr>
          </a:p>
          <a:p>
            <a:pPr rtl="0"/>
            <a:r>
              <a:rPr lang="en-US" sz="1200" b="0" i="0" u="none" strike="noStrike" kern="1200" baseline="0" noProof="0" dirty="0" err="1" smtClean="0">
                <a:solidFill>
                  <a:srgbClr val="4C4C4C"/>
                </a:solidFill>
                <a:latin typeface="+mn-lt"/>
                <a:ea typeface="+mn-ea"/>
                <a:cs typeface="Arial"/>
              </a:rPr>
              <a:t>Tél</a:t>
            </a:r>
            <a:r>
              <a:rPr lang="en-US" sz="1200" b="0" i="0" u="none" strike="noStrike" kern="1200" baseline="0" noProof="0" dirty="0" smtClean="0">
                <a:solidFill>
                  <a:srgbClr val="4C4C4C"/>
                </a:solidFill>
                <a:latin typeface="+mn-lt"/>
                <a:ea typeface="+mn-ea"/>
                <a:cs typeface="Arial"/>
              </a:rPr>
              <a:t> : +33 (0)1 46 03 54 52</a:t>
            </a:r>
            <a:endParaRPr lang="en-US" sz="1200" noProof="0" dirty="0" smtClean="0">
              <a:solidFill>
                <a:srgbClr val="4C4C4C"/>
              </a:solidFill>
              <a:latin typeface="+mn-lt"/>
              <a:cs typeface="Arial"/>
            </a:endParaRPr>
          </a:p>
          <a:p>
            <a:endParaRPr lang="en-US" sz="1200" baseline="0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2693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 userDrawn="1"/>
        </p:nvSpPr>
        <p:spPr>
          <a:xfrm>
            <a:off x="0" y="5595223"/>
            <a:ext cx="914400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fr-FR" sz="1800" b="0" i="0" u="none" strike="noStrike" kern="1200" baseline="0" dirty="0" smtClean="0">
                <a:solidFill>
                  <a:srgbClr val="CD0920"/>
                </a:solidFill>
                <a:latin typeface="Arial"/>
                <a:ea typeface="+mn-ea"/>
                <a:cs typeface="Arial"/>
              </a:rPr>
              <a:t>Nous vous remercions de nous avoir confié l’élaboration de ce projet </a:t>
            </a:r>
          </a:p>
        </p:txBody>
      </p:sp>
      <p:sp>
        <p:nvSpPr>
          <p:cNvPr id="16" name="Espace réservé du contenu 17"/>
          <p:cNvSpPr>
            <a:spLocks noGrp="1"/>
          </p:cNvSpPr>
          <p:nvPr>
            <p:ph sz="quarter" idx="10" hasCustomPrompt="1"/>
          </p:nvPr>
        </p:nvSpPr>
        <p:spPr>
          <a:xfrm>
            <a:off x="0" y="6441121"/>
            <a:ext cx="9144001" cy="212725"/>
          </a:xfrm>
        </p:spPr>
        <p:txBody>
          <a:bodyPr>
            <a:noAutofit/>
          </a:bodyPr>
          <a:lstStyle>
            <a:lvl1pPr marL="0" indent="0" algn="ctr">
              <a:buNone/>
              <a:defRPr sz="1000" baseline="0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dirty="0" smtClean="0"/>
              <a:t>Click and add study </a:t>
            </a:r>
            <a:r>
              <a:rPr lang="en-US" noProof="0" dirty="0" smtClean="0"/>
              <a:t>director</a:t>
            </a:r>
            <a:r>
              <a:rPr lang="en-US" dirty="0" smtClean="0"/>
              <a:t> contact: name – email – phone number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406" y="3183"/>
            <a:ext cx="752593" cy="58948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297861" y="2887585"/>
            <a:ext cx="6846140" cy="44493"/>
          </a:xfrm>
          <a:prstGeom prst="rect">
            <a:avLst/>
          </a:prstGeom>
          <a:solidFill>
            <a:srgbClr val="8C8E90"/>
          </a:solidFill>
          <a:ln>
            <a:solidFill>
              <a:srgbClr val="8C8E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 dirty="0"/>
          </a:p>
        </p:txBody>
      </p:sp>
      <p:pic>
        <p:nvPicPr>
          <p:cNvPr id="17" name="Image 16" descr="A+A Logo rvb 2013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71" y="1018207"/>
            <a:ext cx="2036389" cy="1696090"/>
          </a:xfrm>
          <a:prstGeom prst="rect">
            <a:avLst/>
          </a:prstGeom>
        </p:spPr>
      </p:pic>
      <p:sp>
        <p:nvSpPr>
          <p:cNvPr id="18" name="ZoneTexte 17"/>
          <p:cNvSpPr txBox="1"/>
          <p:nvPr userDrawn="1"/>
        </p:nvSpPr>
        <p:spPr>
          <a:xfrm>
            <a:off x="195072" y="2783229"/>
            <a:ext cx="210279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n-US" sz="1300" b="1" i="0" u="none" strike="noStrike" kern="1200" baseline="0" smtClean="0">
                <a:solidFill>
                  <a:srgbClr val="CD0920"/>
                </a:solidFill>
                <a:latin typeface="Arial"/>
                <a:ea typeface="+mn-ea"/>
                <a:cs typeface="Arial"/>
              </a:rPr>
              <a:t>www.aplusaresearch.com</a:t>
            </a:r>
            <a:endParaRPr lang="en-US" sz="1300" b="0" i="0" u="none" strike="noStrike" kern="1200" baseline="0" dirty="0" smtClean="0">
              <a:solidFill>
                <a:srgbClr val="4C4C4C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" name="ZoneTexte 18"/>
          <p:cNvSpPr txBox="1"/>
          <p:nvPr userDrawn="1"/>
        </p:nvSpPr>
        <p:spPr>
          <a:xfrm>
            <a:off x="2450229" y="2172010"/>
            <a:ext cx="639151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n-US" sz="4000" b="0" i="0" u="none" strike="noStrike" kern="1400" spc="0" baseline="0" smtClean="0">
                <a:solidFill>
                  <a:srgbClr val="797D78"/>
                </a:solidFill>
                <a:latin typeface="Candara"/>
                <a:ea typeface="+mn-ea"/>
                <a:cs typeface="Candara"/>
              </a:rPr>
              <a:t>Healthcare Market </a:t>
            </a:r>
            <a:r>
              <a:rPr lang="en-US" sz="4000" b="0" i="0" u="none" strike="noStrike" kern="1400" spc="0" baseline="0" noProof="0" smtClean="0">
                <a:solidFill>
                  <a:srgbClr val="797D78"/>
                </a:solidFill>
                <a:latin typeface="Candara"/>
                <a:ea typeface="+mn-ea"/>
                <a:cs typeface="Candara"/>
              </a:rPr>
              <a:t>Research</a:t>
            </a:r>
            <a:endParaRPr lang="en-US" sz="4000" b="0" i="0" u="none" strike="noStrike" kern="1400" spc="0" baseline="0" noProof="0" dirty="0" smtClean="0">
              <a:solidFill>
                <a:srgbClr val="797D78"/>
              </a:solidFill>
              <a:latin typeface="Candara"/>
              <a:ea typeface="+mn-ea"/>
              <a:cs typeface="Candara"/>
            </a:endParaRPr>
          </a:p>
        </p:txBody>
      </p:sp>
      <p:sp>
        <p:nvSpPr>
          <p:cNvPr id="22" name="ZoneTexte 21"/>
          <p:cNvSpPr txBox="1"/>
          <p:nvPr userDrawn="1"/>
        </p:nvSpPr>
        <p:spPr>
          <a:xfrm>
            <a:off x="5484716" y="3084892"/>
            <a:ext cx="1754211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n-US" sz="1100" b="0" i="0" u="none" strike="noStrike" kern="1200" baseline="0" dirty="0" smtClean="0">
                <a:solidFill>
                  <a:srgbClr val="4C4C4C"/>
                </a:solidFill>
                <a:latin typeface="Arial"/>
                <a:ea typeface="+mn-ea"/>
                <a:cs typeface="Arial"/>
              </a:rPr>
              <a:t>2 avenue Lacassagne </a:t>
            </a:r>
          </a:p>
          <a:p>
            <a:pPr rtl="0"/>
            <a:r>
              <a:rPr lang="en-US" sz="1100" b="0" i="0" u="none" strike="noStrike" kern="1200" baseline="0" dirty="0" smtClean="0">
                <a:solidFill>
                  <a:srgbClr val="4C4C4C"/>
                </a:solidFill>
                <a:latin typeface="Arial"/>
                <a:ea typeface="+mn-ea"/>
                <a:cs typeface="Arial"/>
              </a:rPr>
              <a:t>69003 Lyon</a:t>
            </a:r>
          </a:p>
          <a:p>
            <a:pPr rtl="0"/>
            <a:r>
              <a:rPr lang="en-US" sz="1100" b="0" i="0" u="none" strike="noStrike" kern="1200" baseline="0" dirty="0" err="1" smtClean="0">
                <a:solidFill>
                  <a:srgbClr val="4C4C4C"/>
                </a:solidFill>
                <a:latin typeface="Arial"/>
                <a:ea typeface="+mn-ea"/>
                <a:cs typeface="Arial"/>
              </a:rPr>
              <a:t>Tél</a:t>
            </a:r>
            <a:r>
              <a:rPr lang="en-US" sz="1100" b="0" i="0" u="none" strike="noStrike" kern="1200" baseline="0" dirty="0" smtClean="0">
                <a:solidFill>
                  <a:srgbClr val="4C4C4C"/>
                </a:solidFill>
                <a:latin typeface="Arial"/>
                <a:ea typeface="+mn-ea"/>
                <a:cs typeface="Arial"/>
              </a:rPr>
              <a:t> : +33 (0)4 78 62 23 23       </a:t>
            </a:r>
          </a:p>
          <a:p>
            <a:pPr rtl="0"/>
            <a:r>
              <a:rPr lang="en-US" sz="1100" b="0" i="0" u="none" strike="noStrike" kern="1200" baseline="0" dirty="0" smtClean="0">
                <a:solidFill>
                  <a:srgbClr val="4C4C4C"/>
                </a:solidFill>
                <a:latin typeface="Arial"/>
                <a:ea typeface="+mn-ea"/>
                <a:cs typeface="Arial"/>
              </a:rPr>
              <a:t>     </a:t>
            </a:r>
          </a:p>
          <a:p>
            <a:pPr rtl="0"/>
            <a:endParaRPr lang="en-US" sz="1100" b="1" i="0" u="none" strike="noStrike" kern="1200" baseline="0" dirty="0" smtClean="0">
              <a:solidFill>
                <a:srgbClr val="CD092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6" name="ZoneTexte 25"/>
          <p:cNvSpPr txBox="1"/>
          <p:nvPr userDrawn="1"/>
        </p:nvSpPr>
        <p:spPr>
          <a:xfrm>
            <a:off x="2789010" y="4155282"/>
            <a:ext cx="192671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n-US" sz="1100" b="0" i="0" u="none" strike="noStrike" kern="1200" baseline="0" dirty="0" smtClean="0">
                <a:solidFill>
                  <a:srgbClr val="4C4C4C"/>
                </a:solidFill>
                <a:latin typeface="Arial"/>
                <a:ea typeface="+mn-ea"/>
                <a:cs typeface="Arial"/>
              </a:rPr>
              <a:t>116 West 23rd Street </a:t>
            </a:r>
          </a:p>
          <a:p>
            <a:pPr rtl="0"/>
            <a:r>
              <a:rPr lang="en-US" sz="1100" b="0" i="0" u="none" strike="noStrike" kern="1200" baseline="0" dirty="0" smtClean="0">
                <a:solidFill>
                  <a:srgbClr val="4C4C4C"/>
                </a:solidFill>
                <a:latin typeface="Arial"/>
                <a:ea typeface="+mn-ea"/>
                <a:cs typeface="Arial"/>
              </a:rPr>
              <a:t>Suite 500</a:t>
            </a:r>
          </a:p>
          <a:p>
            <a:pPr rtl="0"/>
            <a:r>
              <a:rPr lang="en-US" sz="1100" b="0" i="0" u="none" strike="noStrike" kern="1200" baseline="0" dirty="0" smtClean="0">
                <a:solidFill>
                  <a:srgbClr val="4C4C4C"/>
                </a:solidFill>
                <a:latin typeface="Arial"/>
                <a:ea typeface="+mn-ea"/>
                <a:cs typeface="Arial"/>
              </a:rPr>
              <a:t>New York, NY 10011</a:t>
            </a:r>
          </a:p>
          <a:p>
            <a:pPr rtl="0"/>
            <a:r>
              <a:rPr lang="en-US" sz="1100" b="0" i="0" u="none" strike="noStrike" kern="1200" baseline="0" dirty="0" err="1" smtClean="0">
                <a:solidFill>
                  <a:srgbClr val="4C4C4C"/>
                </a:solidFill>
                <a:latin typeface="Arial"/>
                <a:ea typeface="+mn-ea"/>
                <a:cs typeface="Arial"/>
              </a:rPr>
              <a:t>Tél</a:t>
            </a:r>
            <a:r>
              <a:rPr lang="en-US" sz="1100" b="0" i="0" u="none" strike="noStrike" kern="1200" baseline="0" dirty="0" smtClean="0">
                <a:solidFill>
                  <a:srgbClr val="4C4C4C"/>
                </a:solidFill>
                <a:latin typeface="Arial"/>
                <a:ea typeface="+mn-ea"/>
                <a:cs typeface="Arial"/>
              </a:rPr>
              <a:t> : +1 212 851 8413 </a:t>
            </a:r>
          </a:p>
        </p:txBody>
      </p:sp>
      <p:sp>
        <p:nvSpPr>
          <p:cNvPr id="27" name="ZoneTexte 26"/>
          <p:cNvSpPr txBox="1"/>
          <p:nvPr userDrawn="1"/>
        </p:nvSpPr>
        <p:spPr>
          <a:xfrm>
            <a:off x="5484716" y="4159350"/>
            <a:ext cx="265266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l" defTabSz="457200" rtl="0" eaLnBrk="1" latinLnBrk="0" hangingPunct="1"/>
            <a:r>
              <a:rPr lang="en-US" sz="1100" b="0" i="0" u="none" strike="noStrike" kern="1200" baseline="0" dirty="0" smtClean="0">
                <a:solidFill>
                  <a:srgbClr val="4C4C4C"/>
                </a:solidFill>
                <a:latin typeface="Arial"/>
                <a:ea typeface="+mn-ea"/>
                <a:cs typeface="Arial"/>
              </a:rPr>
              <a:t>Building 3, Chiswick Park </a:t>
            </a:r>
          </a:p>
          <a:p>
            <a:pPr marL="0" algn="l" defTabSz="457200" rtl="0" eaLnBrk="1" latinLnBrk="0" hangingPunct="1"/>
            <a:r>
              <a:rPr lang="en-US" sz="1100" b="0" i="0" u="none" strike="noStrike" kern="1200" baseline="0" dirty="0" smtClean="0">
                <a:solidFill>
                  <a:srgbClr val="4C4C4C"/>
                </a:solidFill>
                <a:latin typeface="Arial"/>
                <a:ea typeface="+mn-ea"/>
                <a:cs typeface="Arial"/>
              </a:rPr>
              <a:t>566 Chiswick High Road</a:t>
            </a:r>
          </a:p>
          <a:p>
            <a:pPr marL="0" algn="l" defTabSz="457200" rtl="0" eaLnBrk="1" latinLnBrk="0" hangingPunct="1"/>
            <a:r>
              <a:rPr lang="en-US" sz="1100" b="0" i="0" u="none" strike="noStrike" kern="1200" baseline="0" dirty="0" smtClean="0">
                <a:solidFill>
                  <a:srgbClr val="4C4C4C"/>
                </a:solidFill>
                <a:latin typeface="Arial"/>
                <a:ea typeface="+mn-ea"/>
                <a:cs typeface="Arial"/>
              </a:rPr>
              <a:t>London - W4 5YA - UK</a:t>
            </a:r>
          </a:p>
          <a:p>
            <a:pPr marL="0" algn="l" defTabSz="457200" rtl="0" eaLnBrk="1" latinLnBrk="0" hangingPunct="1"/>
            <a:r>
              <a:rPr lang="en-US" sz="1100" b="0" i="0" u="none" strike="noStrike" kern="1200" baseline="0" dirty="0" err="1" smtClean="0">
                <a:solidFill>
                  <a:srgbClr val="4C4C4C"/>
                </a:solidFill>
                <a:latin typeface="Arial"/>
                <a:ea typeface="+mn-ea"/>
                <a:cs typeface="Arial"/>
              </a:rPr>
              <a:t>Tél</a:t>
            </a:r>
            <a:r>
              <a:rPr lang="en-US" sz="1100" b="0" i="0" u="none" strike="noStrike" kern="1200" baseline="0" dirty="0" smtClean="0">
                <a:solidFill>
                  <a:srgbClr val="4C4C4C"/>
                </a:solidFill>
                <a:latin typeface="Arial"/>
                <a:ea typeface="+mn-ea"/>
                <a:cs typeface="Arial"/>
              </a:rPr>
              <a:t> : +44 208 899 6590      </a:t>
            </a:r>
          </a:p>
          <a:p>
            <a:endParaRPr lang="en-US" sz="1100" noProof="0" dirty="0" smtClean="0">
              <a:solidFill>
                <a:srgbClr val="4C4C4C"/>
              </a:solidFill>
              <a:latin typeface="Arial"/>
              <a:cs typeface="Arial"/>
            </a:endParaRPr>
          </a:p>
          <a:p>
            <a:pPr rtl="0"/>
            <a:endParaRPr lang="en-US" sz="1100" b="0" i="0" u="none" strike="noStrike" kern="1200" baseline="0" dirty="0" smtClean="0">
              <a:solidFill>
                <a:srgbClr val="4C4C4C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8" name="ZoneTexte 27"/>
          <p:cNvSpPr txBox="1"/>
          <p:nvPr userDrawn="1"/>
        </p:nvSpPr>
        <p:spPr>
          <a:xfrm>
            <a:off x="2788506" y="3080824"/>
            <a:ext cx="239686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n-US" sz="1100" b="0" i="0" u="none" strike="noStrike" kern="1200" baseline="0" noProof="0" dirty="0" smtClean="0">
                <a:solidFill>
                  <a:srgbClr val="4C4C4C"/>
                </a:solidFill>
                <a:latin typeface="Arial"/>
                <a:ea typeface="+mn-ea"/>
                <a:cs typeface="Arial"/>
              </a:rPr>
              <a:t>159 rue Gallieni</a:t>
            </a:r>
          </a:p>
          <a:p>
            <a:pPr rtl="0"/>
            <a:r>
              <a:rPr lang="en-US" sz="1100" b="0" i="0" u="none" strike="noStrike" kern="1200" baseline="0" noProof="0" dirty="0" smtClean="0">
                <a:solidFill>
                  <a:srgbClr val="4C4C4C"/>
                </a:solidFill>
                <a:latin typeface="Arial"/>
                <a:ea typeface="+mn-ea"/>
                <a:cs typeface="Arial"/>
              </a:rPr>
              <a:t>92641 Boulogne </a:t>
            </a:r>
            <a:r>
              <a:rPr lang="en-US" sz="1100" b="0" i="0" u="none" strike="noStrike" kern="1200" baseline="0" noProof="0" dirty="0" err="1" smtClean="0">
                <a:solidFill>
                  <a:srgbClr val="4C4C4C"/>
                </a:solidFill>
                <a:latin typeface="Arial"/>
                <a:ea typeface="+mn-ea"/>
                <a:cs typeface="Arial"/>
              </a:rPr>
              <a:t>Cedex</a:t>
            </a:r>
            <a:endParaRPr lang="en-US" sz="1100" b="0" i="0" u="none" strike="noStrike" kern="1200" baseline="0" noProof="0" dirty="0" smtClean="0">
              <a:solidFill>
                <a:srgbClr val="4C4C4C"/>
              </a:solidFill>
              <a:latin typeface="Arial"/>
              <a:ea typeface="+mn-ea"/>
              <a:cs typeface="Arial"/>
            </a:endParaRPr>
          </a:p>
          <a:p>
            <a:pPr rtl="0"/>
            <a:r>
              <a:rPr lang="en-US" sz="1100" b="0" i="0" u="none" strike="noStrike" kern="1200" baseline="0" noProof="0" dirty="0" err="1" smtClean="0">
                <a:solidFill>
                  <a:srgbClr val="4C4C4C"/>
                </a:solidFill>
                <a:latin typeface="Arial"/>
                <a:ea typeface="+mn-ea"/>
                <a:cs typeface="Arial"/>
              </a:rPr>
              <a:t>Tél</a:t>
            </a:r>
            <a:r>
              <a:rPr lang="en-US" sz="1100" b="0" i="0" u="none" strike="noStrike" kern="1200" baseline="0" noProof="0" dirty="0" smtClean="0">
                <a:solidFill>
                  <a:srgbClr val="4C4C4C"/>
                </a:solidFill>
                <a:latin typeface="Arial"/>
                <a:ea typeface="+mn-ea"/>
                <a:cs typeface="Arial"/>
              </a:rPr>
              <a:t> : +33 (0)1 46 03 54 52</a:t>
            </a:r>
            <a:endParaRPr lang="en-US" sz="1100" noProof="0" dirty="0" smtClean="0">
              <a:solidFill>
                <a:srgbClr val="4C4C4C"/>
              </a:solidFill>
              <a:latin typeface="Arial"/>
              <a:cs typeface="Arial"/>
            </a:endParaRPr>
          </a:p>
          <a:p>
            <a:endParaRPr lang="en-US" sz="1100" baseline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1336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2" hasCustomPrompt="1"/>
          </p:nvPr>
        </p:nvSpPr>
        <p:spPr>
          <a:xfrm>
            <a:off x="2325624" y="4664750"/>
            <a:ext cx="6600825" cy="721374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4C4C4C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and add the subtitle and/or country list</a:t>
            </a:r>
            <a:endParaRPr lang="en-US" noProof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8" hasCustomPrompt="1"/>
          </p:nvPr>
        </p:nvSpPr>
        <p:spPr>
          <a:xfrm>
            <a:off x="2325687" y="5396517"/>
            <a:ext cx="6600761" cy="393700"/>
          </a:xfrm>
        </p:spPr>
        <p:txBody>
          <a:bodyPr>
            <a:noAutofit/>
          </a:bodyPr>
          <a:lstStyle>
            <a:lvl1pPr marL="0" indent="0">
              <a:buNone/>
              <a:defRPr lang="fr-FR" sz="1800" kern="1200" baseline="0" dirty="0">
                <a:solidFill>
                  <a:srgbClr val="4C4C4C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noProof="0" dirty="0" smtClean="0"/>
              <a:t>Click to insert the wave (if applicable) and date</a:t>
            </a:r>
            <a:endParaRPr lang="en-US" noProof="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9406" y="3183"/>
            <a:ext cx="752593" cy="58948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Image 12" descr="A+A Logo rvb 2013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32" y="341851"/>
            <a:ext cx="2036389" cy="169609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2152597"/>
            <a:ext cx="2073752" cy="36000"/>
          </a:xfrm>
          <a:prstGeom prst="rect">
            <a:avLst/>
          </a:prstGeom>
          <a:solidFill>
            <a:srgbClr val="CE0020"/>
          </a:solidFill>
          <a:ln>
            <a:solidFill>
              <a:srgbClr val="CD09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 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9" hasCustomPrompt="1"/>
          </p:nvPr>
        </p:nvSpPr>
        <p:spPr>
          <a:xfrm>
            <a:off x="7831928" y="2324087"/>
            <a:ext cx="1094520" cy="514350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US" noProof="0" smtClean="0"/>
              <a:t>Product Logo</a:t>
            </a:r>
            <a:endParaRPr lang="en-US" noProof="0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30" hasCustomPrompt="1"/>
          </p:nvPr>
        </p:nvSpPr>
        <p:spPr>
          <a:xfrm>
            <a:off x="6511803" y="2324087"/>
            <a:ext cx="1094520" cy="514350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US" noProof="0" smtClean="0"/>
              <a:t>Client Logo</a:t>
            </a:r>
            <a:endParaRPr lang="en-US" noProof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31" hasCustomPrompt="1"/>
          </p:nvPr>
        </p:nvSpPr>
        <p:spPr>
          <a:xfrm>
            <a:off x="2325688" y="2989263"/>
            <a:ext cx="6600825" cy="146550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4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 dirty="0" smtClean="0"/>
              <a:t>Click and modify the title</a:t>
            </a:r>
            <a:endParaRPr lang="en-US" noProof="0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7744" y="341851"/>
            <a:ext cx="6696744" cy="184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35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 userDrawn="1"/>
        </p:nvSpPr>
        <p:spPr>
          <a:xfrm>
            <a:off x="2297860" y="2360014"/>
            <a:ext cx="314326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 smtClean="0">
                <a:solidFill>
                  <a:srgbClr val="CD0920"/>
                </a:solidFill>
                <a:latin typeface="Arial"/>
                <a:cs typeface="Arial"/>
              </a:rPr>
              <a:t>Prepared for:</a:t>
            </a:r>
            <a:endParaRPr lang="en-US" sz="1100" dirty="0">
              <a:solidFill>
                <a:srgbClr val="CD0920"/>
              </a:solidFill>
              <a:latin typeface="Arial"/>
              <a:cs typeface="Arial"/>
            </a:endParaRPr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0" hasCustomPrompt="1"/>
          </p:nvPr>
        </p:nvSpPr>
        <p:spPr>
          <a:xfrm>
            <a:off x="4395521" y="4490509"/>
            <a:ext cx="2090179" cy="258762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noProof="0" smtClean="0"/>
              <a:t>Click and add contact name</a:t>
            </a:r>
            <a:endParaRPr lang="en-US" noProof="0"/>
          </a:p>
        </p:txBody>
      </p:sp>
      <p:sp>
        <p:nvSpPr>
          <p:cNvPr id="20" name="ZoneTexte 19"/>
          <p:cNvSpPr txBox="1"/>
          <p:nvPr userDrawn="1"/>
        </p:nvSpPr>
        <p:spPr>
          <a:xfrm>
            <a:off x="2297351" y="4535252"/>
            <a:ext cx="314326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 smtClean="0">
                <a:solidFill>
                  <a:srgbClr val="CD0920"/>
                </a:solidFill>
                <a:latin typeface="Arial"/>
                <a:cs typeface="Arial"/>
              </a:rPr>
              <a:t>Prepared by:</a:t>
            </a:r>
            <a:endParaRPr lang="en-US" sz="1100" dirty="0">
              <a:solidFill>
                <a:srgbClr val="CD0920"/>
              </a:solidFill>
              <a:latin typeface="Arial"/>
              <a:cs typeface="Arial"/>
            </a:endParaRPr>
          </a:p>
        </p:txBody>
      </p:sp>
      <p:sp>
        <p:nvSpPr>
          <p:cNvPr id="21" name="Espace réservé du contenu 17"/>
          <p:cNvSpPr>
            <a:spLocks noGrp="1"/>
          </p:cNvSpPr>
          <p:nvPr>
            <p:ph sz="quarter" idx="12" hasCustomPrompt="1"/>
          </p:nvPr>
        </p:nvSpPr>
        <p:spPr>
          <a:xfrm>
            <a:off x="4396079" y="2312820"/>
            <a:ext cx="2090267" cy="258762"/>
          </a:xfrm>
        </p:spPr>
        <p:txBody>
          <a:bodyPr>
            <a:noAutofit/>
          </a:bodyPr>
          <a:lstStyle>
            <a:lvl1pPr marL="0" indent="0">
              <a:buNone/>
              <a:defRPr sz="1100" baseline="0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noProof="0" dirty="0" smtClean="0"/>
              <a:t>Click and add client name</a:t>
            </a:r>
            <a:endParaRPr lang="en-US" noProof="0" dirty="0"/>
          </a:p>
        </p:txBody>
      </p:sp>
      <p:sp>
        <p:nvSpPr>
          <p:cNvPr id="3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93382" y="729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fld id="{F65A43FA-B5B0-A941-AA16-C472E5260EE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4" hasCustomPrompt="1"/>
          </p:nvPr>
        </p:nvSpPr>
        <p:spPr>
          <a:xfrm>
            <a:off x="4396079" y="2594067"/>
            <a:ext cx="2090179" cy="850094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D0920"/>
              </a:buClr>
              <a:buSzPct val="110000"/>
              <a:buFont typeface="Lucida Grande"/>
              <a:buNone/>
              <a:tabLst/>
              <a:defRPr sz="900" baseline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D0920"/>
              </a:buClr>
              <a:buSzPct val="110000"/>
              <a:buFont typeface="Lucida Grande"/>
              <a:buNone/>
              <a:tabLst/>
              <a:defRPr/>
            </a:pPr>
            <a:r>
              <a:rPr lang="en-US" noProof="0" smtClean="0"/>
              <a:t>Click and add company name, phone number, email adress</a:t>
            </a:r>
          </a:p>
        </p:txBody>
      </p:sp>
      <p:sp>
        <p:nvSpPr>
          <p:cNvPr id="31" name="Espace réservé du texte 4"/>
          <p:cNvSpPr>
            <a:spLocks noGrp="1"/>
          </p:cNvSpPr>
          <p:nvPr>
            <p:ph type="body" sz="quarter" idx="27" hasCustomPrompt="1"/>
          </p:nvPr>
        </p:nvSpPr>
        <p:spPr>
          <a:xfrm>
            <a:off x="4395521" y="4771921"/>
            <a:ext cx="2090737" cy="85987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D0920"/>
              </a:buClr>
              <a:buSzPct val="110000"/>
              <a:buFont typeface="Lucida Grande"/>
              <a:buNone/>
              <a:tabLst/>
              <a:defRPr sz="900" baseline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D0920"/>
              </a:buClr>
              <a:buSzPct val="110000"/>
              <a:buFont typeface="Lucida Grande"/>
              <a:buNone/>
              <a:tabLst/>
              <a:defRPr/>
            </a:pPr>
            <a:r>
              <a:rPr lang="en-US" noProof="0" smtClean="0"/>
              <a:t>Click and add company name, phone number, email adress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2439037"/>
            <a:ext cx="2073752" cy="36000"/>
          </a:xfrm>
          <a:prstGeom prst="rect">
            <a:avLst/>
          </a:prstGeom>
          <a:solidFill>
            <a:srgbClr val="CE0020"/>
          </a:solidFill>
          <a:ln>
            <a:solidFill>
              <a:srgbClr val="CD09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 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365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93382" y="729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fld id="{F65A43FA-B5B0-A941-AA16-C472E5260EE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6" name="Espace réservé du pied de page 7"/>
          <p:cNvSpPr>
            <a:spLocks noGrp="1"/>
          </p:cNvSpPr>
          <p:nvPr>
            <p:ph type="ftr" sz="quarter" idx="3"/>
          </p:nvPr>
        </p:nvSpPr>
        <p:spPr>
          <a:xfrm>
            <a:off x="-2215370" y="3599670"/>
            <a:ext cx="4824440" cy="3429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30" hasCustomPrompt="1"/>
          </p:nvPr>
        </p:nvSpPr>
        <p:spPr>
          <a:xfrm>
            <a:off x="6793382" y="2346551"/>
            <a:ext cx="2016000" cy="53860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D0920"/>
              </a:buClr>
              <a:buSzPct val="110000"/>
              <a:buFont typeface="Lucida Grande"/>
              <a:buNone/>
              <a:tabLst/>
              <a:defRPr sz="900" baseline="0">
                <a:solidFill>
                  <a:srgbClr val="3D485C"/>
                </a:solidFill>
              </a:defRPr>
            </a:lvl1pPr>
          </a:lstStyle>
          <a:p>
            <a:r>
              <a:rPr lang="en-US" sz="900" noProof="0" smtClean="0">
                <a:solidFill>
                  <a:srgbClr val="4C4C4C"/>
                </a:solidFill>
                <a:latin typeface="Arial"/>
                <a:cs typeface="Arial"/>
              </a:rPr>
              <a:t>Name, Title, Email</a:t>
            </a:r>
            <a:endParaRPr lang="en-US" sz="900" noProof="0">
              <a:solidFill>
                <a:srgbClr val="4C4C4C"/>
              </a:solidFill>
              <a:latin typeface="Arial"/>
              <a:cs typeface="Arial"/>
            </a:endParaRPr>
          </a:p>
        </p:txBody>
      </p:sp>
      <p:sp>
        <p:nvSpPr>
          <p:cNvPr id="18" name="Espace réservé du texte 4"/>
          <p:cNvSpPr>
            <a:spLocks noGrp="1"/>
          </p:cNvSpPr>
          <p:nvPr>
            <p:ph type="body" sz="quarter" idx="31" hasCustomPrompt="1"/>
          </p:nvPr>
        </p:nvSpPr>
        <p:spPr>
          <a:xfrm>
            <a:off x="6793382" y="4062538"/>
            <a:ext cx="2016000" cy="53860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D0920"/>
              </a:buClr>
              <a:buSzPct val="110000"/>
              <a:buFont typeface="Lucida Grande"/>
              <a:buNone/>
              <a:tabLst/>
              <a:defRPr sz="900" baseline="0">
                <a:solidFill>
                  <a:srgbClr val="3D485C"/>
                </a:solidFill>
              </a:defRPr>
            </a:lvl1pPr>
          </a:lstStyle>
          <a:p>
            <a:r>
              <a:rPr lang="en-US" sz="900" noProof="0" smtClean="0">
                <a:solidFill>
                  <a:srgbClr val="4C4C4C"/>
                </a:solidFill>
                <a:latin typeface="Arial"/>
                <a:cs typeface="Arial"/>
              </a:rPr>
              <a:t>Name, Title, Email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2439037"/>
            <a:ext cx="2073752" cy="36000"/>
          </a:xfrm>
          <a:prstGeom prst="rect">
            <a:avLst/>
          </a:prstGeom>
          <a:solidFill>
            <a:srgbClr val="CE0020"/>
          </a:solidFill>
          <a:ln>
            <a:solidFill>
              <a:srgbClr val="CD09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 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64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 userDrawn="1"/>
        </p:nvSpPr>
        <p:spPr>
          <a:xfrm>
            <a:off x="2297860" y="2360014"/>
            <a:ext cx="314326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n-US" sz="1100" b="1" i="0" u="none" strike="noStrike" kern="1200" baseline="0" noProof="0" smtClean="0">
                <a:solidFill>
                  <a:srgbClr val="CD0920"/>
                </a:solidFill>
                <a:latin typeface="Arial"/>
                <a:ea typeface="+mn-ea"/>
                <a:cs typeface="Arial"/>
              </a:rPr>
              <a:t>Prepared for:</a:t>
            </a:r>
            <a:endParaRPr lang="en-US" sz="1100" baseline="0" noProof="0">
              <a:solidFill>
                <a:srgbClr val="CD0920"/>
              </a:solidFill>
              <a:latin typeface="Arial"/>
              <a:cs typeface="Arial"/>
            </a:endParaRPr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0" hasCustomPrompt="1"/>
          </p:nvPr>
        </p:nvSpPr>
        <p:spPr>
          <a:xfrm>
            <a:off x="2202372" y="4015575"/>
            <a:ext cx="2090179" cy="258762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noProof="0" smtClean="0"/>
              <a:t>Click and add contact name</a:t>
            </a:r>
            <a:endParaRPr lang="en-US" noProof="0"/>
          </a:p>
        </p:txBody>
      </p:sp>
      <p:sp>
        <p:nvSpPr>
          <p:cNvPr id="20" name="ZoneTexte 19"/>
          <p:cNvSpPr txBox="1"/>
          <p:nvPr userDrawn="1"/>
        </p:nvSpPr>
        <p:spPr>
          <a:xfrm>
            <a:off x="2297909" y="3843847"/>
            <a:ext cx="314326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n-US" sz="1100" b="1" i="0" u="none" strike="noStrike" kern="1200" baseline="0" noProof="0" smtClean="0">
                <a:solidFill>
                  <a:srgbClr val="CD0920"/>
                </a:solidFill>
                <a:latin typeface="Arial"/>
                <a:ea typeface="+mn-ea"/>
                <a:cs typeface="Arial"/>
              </a:rPr>
              <a:t>Prepared by:</a:t>
            </a:r>
            <a:endParaRPr lang="en-US" sz="1100" baseline="0" noProof="0">
              <a:solidFill>
                <a:srgbClr val="CD0920"/>
              </a:solidFill>
              <a:latin typeface="Arial"/>
              <a:cs typeface="Arial"/>
            </a:endParaRPr>
          </a:p>
        </p:txBody>
      </p:sp>
      <p:sp>
        <p:nvSpPr>
          <p:cNvPr id="21" name="Espace réservé du contenu 17"/>
          <p:cNvSpPr>
            <a:spLocks noGrp="1"/>
          </p:cNvSpPr>
          <p:nvPr>
            <p:ph sz="quarter" idx="12" hasCustomPrompt="1"/>
          </p:nvPr>
        </p:nvSpPr>
        <p:spPr>
          <a:xfrm>
            <a:off x="2202372" y="2529291"/>
            <a:ext cx="2090267" cy="258762"/>
          </a:xfrm>
        </p:spPr>
        <p:txBody>
          <a:bodyPr>
            <a:noAutofit/>
          </a:bodyPr>
          <a:lstStyle>
            <a:lvl1pPr marL="0" indent="0">
              <a:buNone/>
              <a:defRPr sz="1100" baseline="0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noProof="0" smtClean="0"/>
              <a:t>Click and add client name</a:t>
            </a:r>
            <a:endParaRPr lang="en-US" noProof="0"/>
          </a:p>
        </p:txBody>
      </p:sp>
      <p:sp>
        <p:nvSpPr>
          <p:cNvPr id="3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93382" y="729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fld id="{F65A43FA-B5B0-A941-AA16-C472E5260EE4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33" name="Espace réservé du contenu 17"/>
          <p:cNvSpPr>
            <a:spLocks noGrp="1"/>
          </p:cNvSpPr>
          <p:nvPr>
            <p:ph sz="quarter" idx="16" hasCustomPrompt="1"/>
          </p:nvPr>
        </p:nvSpPr>
        <p:spPr>
          <a:xfrm>
            <a:off x="6793283" y="4015575"/>
            <a:ext cx="2090267" cy="258762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noProof="0" smtClean="0"/>
              <a:t>Click and add contact name</a:t>
            </a:r>
            <a:endParaRPr lang="en-US" noProof="0"/>
          </a:p>
        </p:txBody>
      </p:sp>
      <p:sp>
        <p:nvSpPr>
          <p:cNvPr id="35" name="Espace réservé du contenu 17"/>
          <p:cNvSpPr>
            <a:spLocks noGrp="1"/>
          </p:cNvSpPr>
          <p:nvPr>
            <p:ph sz="quarter" idx="18" hasCustomPrompt="1"/>
          </p:nvPr>
        </p:nvSpPr>
        <p:spPr>
          <a:xfrm>
            <a:off x="4495899" y="2529291"/>
            <a:ext cx="2090267" cy="258762"/>
          </a:xfrm>
        </p:spPr>
        <p:txBody>
          <a:bodyPr>
            <a:noAutofit/>
          </a:bodyPr>
          <a:lstStyle>
            <a:lvl1pPr marL="0" indent="0">
              <a:buNone/>
              <a:defRPr sz="1100" baseline="0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noProof="0" smtClean="0"/>
              <a:t>Click and add client name</a:t>
            </a:r>
            <a:endParaRPr lang="en-US" noProof="0"/>
          </a:p>
        </p:txBody>
      </p:sp>
      <p:sp>
        <p:nvSpPr>
          <p:cNvPr id="37" name="Espace réservé du contenu 17"/>
          <p:cNvSpPr>
            <a:spLocks noGrp="1"/>
          </p:cNvSpPr>
          <p:nvPr>
            <p:ph sz="quarter" idx="20" hasCustomPrompt="1"/>
          </p:nvPr>
        </p:nvSpPr>
        <p:spPr>
          <a:xfrm>
            <a:off x="6793283" y="2529291"/>
            <a:ext cx="2090267" cy="258762"/>
          </a:xfrm>
        </p:spPr>
        <p:txBody>
          <a:bodyPr>
            <a:noAutofit/>
          </a:bodyPr>
          <a:lstStyle>
            <a:lvl1pPr marL="0" indent="0">
              <a:buNone/>
              <a:defRPr sz="1100" baseline="0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noProof="0" smtClean="0"/>
              <a:t>Click and add client name</a:t>
            </a:r>
            <a:endParaRPr lang="en-US" noProof="0"/>
          </a:p>
        </p:txBody>
      </p:sp>
      <p:sp>
        <p:nvSpPr>
          <p:cNvPr id="40" name="Espace réservé du pied de page 7"/>
          <p:cNvSpPr>
            <a:spLocks noGrp="1"/>
          </p:cNvSpPr>
          <p:nvPr>
            <p:ph type="ftr" sz="quarter" idx="3"/>
          </p:nvPr>
        </p:nvSpPr>
        <p:spPr>
          <a:xfrm>
            <a:off x="-2215370" y="3599670"/>
            <a:ext cx="4824440" cy="3429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endParaRPr lang="en-US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4" hasCustomPrompt="1"/>
          </p:nvPr>
        </p:nvSpPr>
        <p:spPr>
          <a:xfrm>
            <a:off x="2202372" y="2810538"/>
            <a:ext cx="2090179" cy="850094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D0920"/>
              </a:buClr>
              <a:buSzPct val="110000"/>
              <a:buFont typeface="Lucida Grande"/>
              <a:buNone/>
              <a:tabLst/>
              <a:defRPr sz="900" baseline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D0920"/>
              </a:buClr>
              <a:buSzPct val="110000"/>
              <a:buFont typeface="Lucida Grande"/>
              <a:buNone/>
              <a:tabLst/>
              <a:defRPr/>
            </a:pPr>
            <a:r>
              <a:rPr lang="en-US" noProof="0" smtClean="0"/>
              <a:t>Click and add company name, phone number, email adress</a:t>
            </a:r>
          </a:p>
        </p:txBody>
      </p:sp>
      <p:sp>
        <p:nvSpPr>
          <p:cNvPr id="25" name="Espace réservé du texte 4"/>
          <p:cNvSpPr>
            <a:spLocks noGrp="1"/>
          </p:cNvSpPr>
          <p:nvPr>
            <p:ph type="body" sz="quarter" idx="25" hasCustomPrompt="1"/>
          </p:nvPr>
        </p:nvSpPr>
        <p:spPr>
          <a:xfrm>
            <a:off x="4495937" y="2810538"/>
            <a:ext cx="2090737" cy="856847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D0920"/>
              </a:buClr>
              <a:buSzPct val="110000"/>
              <a:buFont typeface="Lucida Grande"/>
              <a:buNone/>
              <a:tabLst/>
              <a:defRPr sz="900" baseline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D0920"/>
              </a:buClr>
              <a:buSzPct val="110000"/>
              <a:buFont typeface="Lucida Grande"/>
              <a:buNone/>
              <a:tabLst/>
              <a:defRPr/>
            </a:pPr>
            <a:r>
              <a:rPr lang="en-US" noProof="0" smtClean="0"/>
              <a:t>Click and add company name, phone number, email adress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6" hasCustomPrompt="1"/>
          </p:nvPr>
        </p:nvSpPr>
        <p:spPr>
          <a:xfrm>
            <a:off x="6792813" y="2810538"/>
            <a:ext cx="2090737" cy="85987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D0920"/>
              </a:buClr>
              <a:buSzPct val="110000"/>
              <a:buFont typeface="Lucida Grande"/>
              <a:buNone/>
              <a:tabLst/>
              <a:defRPr sz="900" baseline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D0920"/>
              </a:buClr>
              <a:buSzPct val="110000"/>
              <a:buFont typeface="Lucida Grande"/>
              <a:buNone/>
              <a:tabLst/>
              <a:defRPr/>
            </a:pPr>
            <a:r>
              <a:rPr lang="en-US" noProof="0" smtClean="0"/>
              <a:t>Click and add company name, phone number, email adress</a:t>
            </a:r>
          </a:p>
        </p:txBody>
      </p:sp>
      <p:sp>
        <p:nvSpPr>
          <p:cNvPr id="31" name="Espace réservé du texte 4"/>
          <p:cNvSpPr>
            <a:spLocks noGrp="1"/>
          </p:cNvSpPr>
          <p:nvPr>
            <p:ph type="body" sz="quarter" idx="27" hasCustomPrompt="1"/>
          </p:nvPr>
        </p:nvSpPr>
        <p:spPr>
          <a:xfrm>
            <a:off x="2202372" y="4296987"/>
            <a:ext cx="2090737" cy="85987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D0920"/>
              </a:buClr>
              <a:buSzPct val="110000"/>
              <a:buFont typeface="Lucida Grande"/>
              <a:buNone/>
              <a:tabLst/>
              <a:defRPr sz="900" baseline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D0920"/>
              </a:buClr>
              <a:buSzPct val="110000"/>
              <a:buFont typeface="Lucida Grande"/>
              <a:buNone/>
              <a:tabLst/>
              <a:defRPr/>
            </a:pPr>
            <a:r>
              <a:rPr lang="en-US" noProof="0" smtClean="0"/>
              <a:t>Click and add company name, phone number, email adress</a:t>
            </a:r>
          </a:p>
        </p:txBody>
      </p:sp>
      <p:sp>
        <p:nvSpPr>
          <p:cNvPr id="32" name="Espace réservé du texte 4"/>
          <p:cNvSpPr>
            <a:spLocks noGrp="1"/>
          </p:cNvSpPr>
          <p:nvPr>
            <p:ph type="body" sz="quarter" idx="28" hasCustomPrompt="1"/>
          </p:nvPr>
        </p:nvSpPr>
        <p:spPr>
          <a:xfrm>
            <a:off x="4495937" y="4296987"/>
            <a:ext cx="2090737" cy="85987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D0920"/>
              </a:buClr>
              <a:buSzPct val="110000"/>
              <a:buFont typeface="Lucida Grande"/>
              <a:buNone/>
              <a:tabLst/>
              <a:defRPr sz="900" baseline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D0920"/>
              </a:buClr>
              <a:buSzPct val="110000"/>
              <a:buFont typeface="Lucida Grande"/>
              <a:buNone/>
              <a:tabLst/>
              <a:defRPr/>
            </a:pPr>
            <a:r>
              <a:rPr lang="en-US" noProof="0" smtClean="0"/>
              <a:t>Click and add company name, phone number, email adress</a:t>
            </a:r>
          </a:p>
        </p:txBody>
      </p:sp>
      <p:sp>
        <p:nvSpPr>
          <p:cNvPr id="41" name="Espace réservé du contenu 17"/>
          <p:cNvSpPr>
            <a:spLocks noGrp="1"/>
          </p:cNvSpPr>
          <p:nvPr>
            <p:ph sz="quarter" idx="29" hasCustomPrompt="1"/>
          </p:nvPr>
        </p:nvSpPr>
        <p:spPr>
          <a:xfrm>
            <a:off x="4495330" y="4015575"/>
            <a:ext cx="2090267" cy="258762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noProof="0" smtClean="0"/>
              <a:t>Click and add contact name</a:t>
            </a:r>
            <a:endParaRPr lang="en-US" noProof="0"/>
          </a:p>
        </p:txBody>
      </p:sp>
      <p:sp>
        <p:nvSpPr>
          <p:cNvPr id="42" name="Espace réservé du texte 4"/>
          <p:cNvSpPr>
            <a:spLocks noGrp="1"/>
          </p:cNvSpPr>
          <p:nvPr>
            <p:ph type="body" sz="quarter" idx="30" hasCustomPrompt="1"/>
          </p:nvPr>
        </p:nvSpPr>
        <p:spPr>
          <a:xfrm>
            <a:off x="6792813" y="4296987"/>
            <a:ext cx="2090737" cy="85987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D0920"/>
              </a:buClr>
              <a:buSzPct val="110000"/>
              <a:buFont typeface="Lucida Grande"/>
              <a:buNone/>
              <a:tabLst/>
              <a:defRPr sz="900" baseline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D0920"/>
              </a:buClr>
              <a:buSzPct val="110000"/>
              <a:buFont typeface="Lucida Grande"/>
              <a:buNone/>
              <a:tabLst/>
              <a:defRPr/>
            </a:pPr>
            <a:r>
              <a:rPr lang="en-US" noProof="0" smtClean="0"/>
              <a:t>Click and add company name, phone number, email adress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2439037"/>
            <a:ext cx="2073752" cy="36000"/>
          </a:xfrm>
          <a:prstGeom prst="rect">
            <a:avLst/>
          </a:prstGeom>
          <a:solidFill>
            <a:srgbClr val="CE0020"/>
          </a:solidFill>
          <a:ln>
            <a:solidFill>
              <a:srgbClr val="CD09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noProof="0" smtClean="0"/>
              <a:t> </a:t>
            </a:r>
            <a:endParaRPr lang="en-US" noProof="0"/>
          </a:p>
        </p:txBody>
      </p:sp>
      <p:sp>
        <p:nvSpPr>
          <p:cNvPr id="22" name="Rectangle 16"/>
          <p:cNvSpPr>
            <a:spLocks noChangeArrowheads="1"/>
          </p:cNvSpPr>
          <p:nvPr userDrawn="1"/>
        </p:nvSpPr>
        <p:spPr bwMode="auto">
          <a:xfrm>
            <a:off x="8250830" y="6626697"/>
            <a:ext cx="86754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900" b="0">
                <a:solidFill>
                  <a:srgbClr val="808080"/>
                </a:solidFill>
                <a:latin typeface="+mn-lt"/>
                <a:ea typeface="Times New Roman" pitchFamily="18" charset="0"/>
                <a:cs typeface="Tahoma" pitchFamily="34" charset="0"/>
              </a:rPr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138708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082804" y="2035109"/>
            <a:ext cx="6748558" cy="1143000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rgbClr val="CD0920"/>
                </a:solidFill>
                <a:latin typeface="+mn-lt"/>
              </a:defRPr>
            </a:lvl1pPr>
          </a:lstStyle>
          <a:p>
            <a:r>
              <a:rPr lang="en-US" noProof="0" smtClean="0"/>
              <a:t>Click and modify the title</a:t>
            </a:r>
            <a:endParaRPr lang="en-US" noProof="0"/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2082804" y="3188518"/>
            <a:ext cx="6748558" cy="922161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4C4C4C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and add the subtitle and/or country list</a:t>
            </a:r>
            <a:endParaRPr lang="en-US" noProof="0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93382" y="729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fld id="{F65A43FA-B5B0-A941-AA16-C472E5260EE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Espace réservé du pied de page 7"/>
          <p:cNvSpPr>
            <a:spLocks noGrp="1"/>
          </p:cNvSpPr>
          <p:nvPr>
            <p:ph type="ftr" sz="quarter" idx="3"/>
          </p:nvPr>
        </p:nvSpPr>
        <p:spPr>
          <a:xfrm>
            <a:off x="-2215370" y="3599670"/>
            <a:ext cx="4824440" cy="3429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Espace réservé pour une image  3"/>
          <p:cNvSpPr>
            <a:spLocks noGrp="1"/>
          </p:cNvSpPr>
          <p:nvPr>
            <p:ph type="pic" sz="quarter" idx="14" hasCustomPrompt="1"/>
          </p:nvPr>
        </p:nvSpPr>
        <p:spPr>
          <a:xfrm>
            <a:off x="1054101" y="1"/>
            <a:ext cx="8089900" cy="6731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noProof="0" smtClean="0"/>
              <a:t>Click and add the picture</a:t>
            </a:r>
            <a:endParaRPr lang="en-US" noProof="0"/>
          </a:p>
        </p:txBody>
      </p:sp>
      <p:sp>
        <p:nvSpPr>
          <p:cNvPr id="13" name="Espace réservé pour une image  3"/>
          <p:cNvSpPr>
            <a:spLocks noGrp="1"/>
          </p:cNvSpPr>
          <p:nvPr>
            <p:ph type="pic" sz="quarter" idx="15" hasCustomPrompt="1"/>
          </p:nvPr>
        </p:nvSpPr>
        <p:spPr>
          <a:xfrm>
            <a:off x="317501" y="2515418"/>
            <a:ext cx="952432" cy="354248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noProof="0" smtClean="0"/>
              <a:t>Click and add the picture</a:t>
            </a:r>
            <a:endParaRPr lang="en-US" noProof="0"/>
          </a:p>
        </p:txBody>
      </p:sp>
      <p:sp>
        <p:nvSpPr>
          <p:cNvPr id="9" name="Rectangle 8"/>
          <p:cNvSpPr/>
          <p:nvPr userDrawn="1"/>
        </p:nvSpPr>
        <p:spPr>
          <a:xfrm>
            <a:off x="0" y="2439037"/>
            <a:ext cx="2073752" cy="36000"/>
          </a:xfrm>
          <a:prstGeom prst="rect">
            <a:avLst/>
          </a:prstGeom>
          <a:solidFill>
            <a:srgbClr val="CE0020"/>
          </a:solidFill>
          <a:ln>
            <a:solidFill>
              <a:srgbClr val="CD09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 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87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082804" y="2035109"/>
            <a:ext cx="6748558" cy="1143000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rgbClr val="CD0920"/>
                </a:solidFill>
                <a:latin typeface="+mn-lt"/>
              </a:defRPr>
            </a:lvl1pPr>
          </a:lstStyle>
          <a:p>
            <a:r>
              <a:rPr lang="en-US" noProof="0" smtClean="0"/>
              <a:t>Click and modify the title</a:t>
            </a:r>
            <a:endParaRPr lang="en-US" noProof="0"/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2082804" y="3188518"/>
            <a:ext cx="6748558" cy="922161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4C4C4C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and add the subtitle and/or country list</a:t>
            </a:r>
            <a:endParaRPr lang="en-US" noProof="0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93382" y="729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fld id="{F65A43FA-B5B0-A941-AA16-C472E5260EE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Espace réservé du pied de page 7"/>
          <p:cNvSpPr>
            <a:spLocks noGrp="1"/>
          </p:cNvSpPr>
          <p:nvPr>
            <p:ph type="ftr" sz="quarter" idx="3"/>
          </p:nvPr>
        </p:nvSpPr>
        <p:spPr>
          <a:xfrm>
            <a:off x="-2215370" y="3599670"/>
            <a:ext cx="4824440" cy="3429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439037"/>
            <a:ext cx="2073752" cy="36000"/>
          </a:xfrm>
          <a:prstGeom prst="rect">
            <a:avLst/>
          </a:prstGeom>
          <a:solidFill>
            <a:srgbClr val="CE0020"/>
          </a:solidFill>
          <a:ln>
            <a:solidFill>
              <a:srgbClr val="CD09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 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9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 -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762768" y="496375"/>
            <a:ext cx="8164214" cy="734907"/>
          </a:xfrm>
        </p:spPr>
        <p:txBody>
          <a:bodyPr anchor="b" anchorCtr="0">
            <a:normAutofit/>
          </a:bodyPr>
          <a:lstStyle>
            <a:lvl1pPr>
              <a:defRPr sz="1800" baseline="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 noProof="0" dirty="0" smtClean="0"/>
              <a:t>Click and modify the title</a:t>
            </a:r>
            <a:endParaRPr lang="en-US" noProof="0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93382" y="729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fld id="{F65A43FA-B5B0-A941-AA16-C472E5260EE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Espace réservé du pied de page 7"/>
          <p:cNvSpPr>
            <a:spLocks noGrp="1"/>
          </p:cNvSpPr>
          <p:nvPr>
            <p:ph type="ftr" sz="quarter" idx="3"/>
          </p:nvPr>
        </p:nvSpPr>
        <p:spPr>
          <a:xfrm>
            <a:off x="-2215370" y="3599670"/>
            <a:ext cx="4824440" cy="3429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Espace réservé du contenu 6"/>
          <p:cNvSpPr>
            <a:spLocks noGrp="1"/>
          </p:cNvSpPr>
          <p:nvPr>
            <p:ph sz="quarter" idx="13" hasCustomPrompt="1"/>
          </p:nvPr>
        </p:nvSpPr>
        <p:spPr>
          <a:xfrm>
            <a:off x="762000" y="1780060"/>
            <a:ext cx="8164982" cy="4355001"/>
          </a:xfrm>
        </p:spPr>
        <p:txBody>
          <a:bodyPr/>
          <a:lstStyle>
            <a:lvl1pPr marL="269875" indent="-269875" algn="just">
              <a:defRPr sz="1600" b="1" baseline="0">
                <a:solidFill>
                  <a:schemeClr val="tx1"/>
                </a:solidFill>
                <a:latin typeface="+mn-lt"/>
              </a:defRPr>
            </a:lvl1pPr>
            <a:lvl2pPr algn="just"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 algn="just">
              <a:defRPr b="0">
                <a:latin typeface="+mn-lt"/>
              </a:defRPr>
            </a:lvl3pPr>
            <a:lvl4pPr algn="just">
              <a:defRPr sz="1200">
                <a:latin typeface="+mn-lt"/>
              </a:defRPr>
            </a:lvl4pPr>
            <a:lvl5pPr algn="just">
              <a:defRPr sz="1200" i="1" baseline="0">
                <a:latin typeface="+mn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6" hasCustomPrompt="1"/>
          </p:nvPr>
        </p:nvSpPr>
        <p:spPr>
          <a:xfrm>
            <a:off x="766831" y="1308573"/>
            <a:ext cx="8160151" cy="471487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latin typeface="+mn-lt"/>
              </a:defRPr>
            </a:lvl1pPr>
          </a:lstStyle>
          <a:p>
            <a:pPr lvl="0"/>
            <a:r>
              <a:rPr lang="en-US" noProof="0" dirty="0" smtClean="0"/>
              <a:t>Click to modify the subtitle</a:t>
            </a:r>
            <a:endParaRPr lang="en-US" noProof="0" dirty="0"/>
          </a:p>
        </p:txBody>
      </p:sp>
      <p:cxnSp>
        <p:nvCxnSpPr>
          <p:cNvPr id="11" name="Connecteur droit 10"/>
          <p:cNvCxnSpPr>
            <a:cxnSpLocks noChangeAspect="1"/>
          </p:cNvCxnSpPr>
          <p:nvPr userDrawn="1"/>
        </p:nvCxnSpPr>
        <p:spPr>
          <a:xfrm flipH="1">
            <a:off x="4" y="1090132"/>
            <a:ext cx="762764" cy="0"/>
          </a:xfrm>
          <a:prstGeom prst="line">
            <a:avLst/>
          </a:prstGeom>
          <a:ln w="50800" cmpd="sng">
            <a:solidFill>
              <a:srgbClr val="CD09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845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quarter" idx="13" hasCustomPrompt="1"/>
          </p:nvPr>
        </p:nvSpPr>
        <p:spPr>
          <a:xfrm>
            <a:off x="762000" y="1282700"/>
            <a:ext cx="8164513" cy="4838700"/>
          </a:xfrm>
        </p:spPr>
        <p:txBody>
          <a:bodyPr/>
          <a:lstStyle>
            <a:lvl1pPr marL="358775" indent="-358775" algn="just">
              <a:defRPr sz="1600" b="1" baseline="0">
                <a:solidFill>
                  <a:schemeClr val="tx1"/>
                </a:solidFill>
                <a:latin typeface="+mn-lt"/>
              </a:defRPr>
            </a:lvl1pPr>
            <a:lvl2pPr algn="just"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 algn="just">
              <a:defRPr b="0">
                <a:latin typeface="+mn-lt"/>
              </a:defRPr>
            </a:lvl3pPr>
            <a:lvl4pPr algn="just">
              <a:defRPr sz="1200">
                <a:latin typeface="+mn-lt"/>
              </a:defRPr>
            </a:lvl4pPr>
            <a:lvl5pPr algn="just">
              <a:defRPr sz="1200" i="1">
                <a:latin typeface="+mn-lt"/>
              </a:defRPr>
            </a:lvl5pPr>
          </a:lstStyle>
          <a:p>
            <a:pPr lvl="0"/>
            <a:r>
              <a:rPr lang="en-US" noProof="0" dirty="0" smtClean="0"/>
              <a:t>Click to edit master title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762768" y="496375"/>
            <a:ext cx="8164214" cy="734907"/>
          </a:xfrm>
        </p:spPr>
        <p:txBody>
          <a:bodyPr anchor="b" anchorCtr="0">
            <a:normAutofit/>
          </a:bodyPr>
          <a:lstStyle>
            <a:lvl1pPr>
              <a:defRPr sz="1800" baseline="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 noProof="0" smtClean="0"/>
              <a:t>Click and modify the title</a:t>
            </a:r>
            <a:endParaRPr lang="en-US" noProof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93382" y="729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fld id="{F65A43FA-B5B0-A941-AA16-C472E5260EE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Espace réservé du pied de page 7"/>
          <p:cNvSpPr>
            <a:spLocks noGrp="1"/>
          </p:cNvSpPr>
          <p:nvPr>
            <p:ph type="ftr" sz="quarter" idx="3"/>
          </p:nvPr>
        </p:nvSpPr>
        <p:spPr>
          <a:xfrm>
            <a:off x="-2215370" y="3599670"/>
            <a:ext cx="4824440" cy="3429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Connecteur droit 7"/>
          <p:cNvCxnSpPr>
            <a:cxnSpLocks noChangeAspect="1"/>
          </p:cNvCxnSpPr>
          <p:nvPr userDrawn="1"/>
        </p:nvCxnSpPr>
        <p:spPr>
          <a:xfrm flipH="1">
            <a:off x="4" y="1090132"/>
            <a:ext cx="762764" cy="0"/>
          </a:xfrm>
          <a:prstGeom prst="line">
            <a:avLst/>
          </a:prstGeom>
          <a:ln w="50800" cmpd="sng">
            <a:solidFill>
              <a:srgbClr val="CD09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468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 -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6"/>
          <p:cNvSpPr>
            <a:spLocks noGrp="1"/>
          </p:cNvSpPr>
          <p:nvPr>
            <p:ph sz="quarter" idx="13" hasCustomPrompt="1"/>
          </p:nvPr>
        </p:nvSpPr>
        <p:spPr>
          <a:xfrm>
            <a:off x="762000" y="1780060"/>
            <a:ext cx="3988129" cy="4328165"/>
          </a:xfrm>
        </p:spPr>
        <p:txBody>
          <a:bodyPr/>
          <a:lstStyle>
            <a:lvl1pPr algn="just">
              <a:defRPr sz="1400" b="1" baseline="0">
                <a:solidFill>
                  <a:schemeClr val="tx1"/>
                </a:solidFill>
                <a:latin typeface="+mn-lt"/>
              </a:defRPr>
            </a:lvl1pPr>
            <a:lvl2pPr algn="just"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 algn="just">
              <a:defRPr b="0">
                <a:latin typeface="+mn-lt"/>
              </a:defRPr>
            </a:lvl3pPr>
            <a:lvl4pPr algn="just">
              <a:defRPr sz="1200">
                <a:latin typeface="+mn-lt"/>
              </a:defRPr>
            </a:lvl4pPr>
            <a:lvl5pPr algn="just">
              <a:defRPr sz="1200" i="1" baseline="0">
                <a:latin typeface="+mn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7" name="Espace réservé du contenu 6"/>
          <p:cNvSpPr>
            <a:spLocks noGrp="1"/>
          </p:cNvSpPr>
          <p:nvPr>
            <p:ph sz="quarter" idx="14" hasCustomPrompt="1"/>
          </p:nvPr>
        </p:nvSpPr>
        <p:spPr>
          <a:xfrm>
            <a:off x="4944013" y="1792760"/>
            <a:ext cx="3982969" cy="4315940"/>
          </a:xfrm>
        </p:spPr>
        <p:txBody>
          <a:bodyPr/>
          <a:lstStyle>
            <a:lvl1pPr algn="just">
              <a:defRPr sz="1400" b="1">
                <a:solidFill>
                  <a:schemeClr val="tx1"/>
                </a:solidFill>
                <a:latin typeface="+mn-lt"/>
              </a:defRPr>
            </a:lvl1pPr>
            <a:lvl2pPr algn="just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 algn="just">
              <a:defRPr b="0">
                <a:latin typeface="+mn-lt"/>
              </a:defRPr>
            </a:lvl3pPr>
            <a:lvl4pPr algn="just">
              <a:defRPr sz="1200">
                <a:latin typeface="+mn-lt"/>
              </a:defRPr>
            </a:lvl4pPr>
            <a:lvl5pPr algn="just">
              <a:defRPr sz="1200" i="1">
                <a:latin typeface="+mn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62768" y="496375"/>
            <a:ext cx="8164214" cy="734907"/>
          </a:xfrm>
        </p:spPr>
        <p:txBody>
          <a:bodyPr>
            <a:normAutofit/>
          </a:bodyPr>
          <a:lstStyle>
            <a:lvl1pPr>
              <a:defRPr sz="180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 noProof="0" dirty="0" smtClean="0"/>
              <a:t>Click and modify the title</a:t>
            </a:r>
            <a:endParaRPr lang="en-US" noProof="0" dirty="0"/>
          </a:p>
        </p:txBody>
      </p:sp>
      <p:sp>
        <p:nvSpPr>
          <p:cNvPr id="2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93382" y="729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fld id="{F65A43FA-B5B0-A941-AA16-C472E5260EE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 hasCustomPrompt="1"/>
          </p:nvPr>
        </p:nvSpPr>
        <p:spPr>
          <a:xfrm>
            <a:off x="766831" y="1308573"/>
            <a:ext cx="3987800" cy="471487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latin typeface="+mn-lt"/>
              </a:defRPr>
            </a:lvl1pPr>
          </a:lstStyle>
          <a:p>
            <a:pPr lvl="0"/>
            <a:r>
              <a:rPr lang="en-US" noProof="0" dirty="0" smtClean="0"/>
              <a:t>Click to modify the subtitle</a:t>
            </a:r>
            <a:endParaRPr lang="en-US" noProof="0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17" hasCustomPrompt="1"/>
          </p:nvPr>
        </p:nvSpPr>
        <p:spPr>
          <a:xfrm>
            <a:off x="4944013" y="1321273"/>
            <a:ext cx="3987800" cy="471487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latin typeface="+mn-lt"/>
              </a:defRPr>
            </a:lvl1pPr>
          </a:lstStyle>
          <a:p>
            <a:pPr lvl="0"/>
            <a:r>
              <a:rPr lang="en-US" noProof="0" smtClean="0"/>
              <a:t>Click to modify the subtitle</a:t>
            </a:r>
            <a:endParaRPr lang="en-US" noProof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3"/>
          </p:nvPr>
        </p:nvSpPr>
        <p:spPr>
          <a:xfrm>
            <a:off x="-2215370" y="3599670"/>
            <a:ext cx="4824440" cy="3429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10" name="Connecteur droit 9"/>
          <p:cNvCxnSpPr>
            <a:cxnSpLocks noChangeAspect="1"/>
          </p:cNvCxnSpPr>
          <p:nvPr userDrawn="1"/>
        </p:nvCxnSpPr>
        <p:spPr>
          <a:xfrm flipH="1">
            <a:off x="4" y="1090132"/>
            <a:ext cx="762764" cy="0"/>
          </a:xfrm>
          <a:prstGeom prst="line">
            <a:avLst/>
          </a:prstGeom>
          <a:ln w="50800" cmpd="sng">
            <a:solidFill>
              <a:srgbClr val="CD09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435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6"/>
          <p:cNvSpPr>
            <a:spLocks noGrp="1"/>
          </p:cNvSpPr>
          <p:nvPr>
            <p:ph sz="quarter" idx="13" hasCustomPrompt="1"/>
          </p:nvPr>
        </p:nvSpPr>
        <p:spPr>
          <a:xfrm>
            <a:off x="762000" y="1282700"/>
            <a:ext cx="3988129" cy="4804115"/>
          </a:xfrm>
        </p:spPr>
        <p:txBody>
          <a:bodyPr/>
          <a:lstStyle>
            <a:lvl1pPr algn="just">
              <a:defRPr sz="1400" b="1" baseline="0">
                <a:solidFill>
                  <a:schemeClr val="tx1"/>
                </a:solidFill>
                <a:latin typeface="+mn-lt"/>
              </a:defRPr>
            </a:lvl1pPr>
            <a:lvl2pPr algn="just">
              <a:defRPr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 algn="just">
              <a:defRPr b="0">
                <a:latin typeface="+mn-lt"/>
              </a:defRPr>
            </a:lvl3pPr>
            <a:lvl4pPr algn="just">
              <a:defRPr sz="1200">
                <a:latin typeface="+mn-lt"/>
              </a:defRPr>
            </a:lvl4pPr>
            <a:lvl5pPr algn="just">
              <a:defRPr sz="1200" i="1" baseline="0">
                <a:latin typeface="+mn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7" name="Espace réservé du contenu 6"/>
          <p:cNvSpPr>
            <a:spLocks noGrp="1"/>
          </p:cNvSpPr>
          <p:nvPr>
            <p:ph sz="quarter" idx="14" hasCustomPrompt="1"/>
          </p:nvPr>
        </p:nvSpPr>
        <p:spPr>
          <a:xfrm>
            <a:off x="4944013" y="1282700"/>
            <a:ext cx="3982969" cy="4804588"/>
          </a:xfrm>
        </p:spPr>
        <p:txBody>
          <a:bodyPr/>
          <a:lstStyle>
            <a:lvl1pPr algn="just">
              <a:defRPr sz="1400" b="1">
                <a:solidFill>
                  <a:schemeClr val="tx1"/>
                </a:solidFill>
                <a:latin typeface="+mn-lt"/>
              </a:defRPr>
            </a:lvl1pPr>
            <a:lvl2pPr algn="just"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 algn="just">
              <a:defRPr b="0">
                <a:latin typeface="+mn-lt"/>
              </a:defRPr>
            </a:lvl3pPr>
            <a:lvl4pPr algn="just">
              <a:defRPr sz="1200">
                <a:latin typeface="+mn-lt"/>
              </a:defRPr>
            </a:lvl4pPr>
            <a:lvl5pPr algn="just">
              <a:defRPr sz="1200" i="1">
                <a:latin typeface="+mn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62768" y="496375"/>
            <a:ext cx="8164214" cy="734907"/>
          </a:xfrm>
        </p:spPr>
        <p:txBody>
          <a:bodyPr>
            <a:normAutofit/>
          </a:bodyPr>
          <a:lstStyle>
            <a:lvl1pPr algn="just">
              <a:defRPr sz="180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 noProof="0" dirty="0" smtClean="0"/>
              <a:t>Click and modify the title</a:t>
            </a:r>
            <a:endParaRPr lang="en-US" noProof="0" dirty="0"/>
          </a:p>
        </p:txBody>
      </p:sp>
      <p:sp>
        <p:nvSpPr>
          <p:cNvPr id="2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93382" y="729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fld id="{F65A43FA-B5B0-A941-AA16-C472E5260EE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Espace réservé du pied de page 7"/>
          <p:cNvSpPr>
            <a:spLocks noGrp="1"/>
          </p:cNvSpPr>
          <p:nvPr>
            <p:ph type="ftr" sz="quarter" idx="3"/>
          </p:nvPr>
        </p:nvSpPr>
        <p:spPr>
          <a:xfrm>
            <a:off x="-2215370" y="3599670"/>
            <a:ext cx="4824440" cy="3429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Connecteur droit 7"/>
          <p:cNvCxnSpPr>
            <a:cxnSpLocks noChangeAspect="1"/>
          </p:cNvCxnSpPr>
          <p:nvPr userDrawn="1"/>
        </p:nvCxnSpPr>
        <p:spPr>
          <a:xfrm flipH="1">
            <a:off x="4" y="1090132"/>
            <a:ext cx="762764" cy="0"/>
          </a:xfrm>
          <a:prstGeom prst="line">
            <a:avLst/>
          </a:prstGeom>
          <a:ln w="50800" cmpd="sng">
            <a:solidFill>
              <a:srgbClr val="CD09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2623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 -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6"/>
          <p:cNvSpPr>
            <a:spLocks noGrp="1"/>
          </p:cNvSpPr>
          <p:nvPr>
            <p:ph sz="quarter" idx="13" hasCustomPrompt="1"/>
          </p:nvPr>
        </p:nvSpPr>
        <p:spPr>
          <a:xfrm>
            <a:off x="766831" y="1787743"/>
            <a:ext cx="2522677" cy="4221782"/>
          </a:xfrm>
        </p:spPr>
        <p:txBody>
          <a:bodyPr>
            <a:normAutofit/>
          </a:bodyPr>
          <a:lstStyle>
            <a:lvl1pPr algn="just">
              <a:defRPr sz="1200" b="1" baseline="0">
                <a:solidFill>
                  <a:schemeClr val="tx1"/>
                </a:solidFill>
                <a:latin typeface="+mn-lt"/>
              </a:defRPr>
            </a:lvl1pPr>
            <a:lvl2pPr algn="just"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 algn="just">
              <a:defRPr sz="1200" b="0">
                <a:latin typeface="+mn-lt"/>
              </a:defRPr>
            </a:lvl3pPr>
            <a:lvl4pPr algn="just">
              <a:defRPr sz="1200">
                <a:latin typeface="+mn-lt"/>
              </a:defRPr>
            </a:lvl4pPr>
            <a:lvl5pPr algn="just">
              <a:defRPr sz="1200" baseline="0">
                <a:latin typeface="+mn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62768" y="496375"/>
            <a:ext cx="8164214" cy="734907"/>
          </a:xfrm>
        </p:spPr>
        <p:txBody>
          <a:bodyPr>
            <a:normAutofit/>
          </a:bodyPr>
          <a:lstStyle>
            <a:lvl1pPr>
              <a:defRPr sz="180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 noProof="0" dirty="0" smtClean="0"/>
              <a:t>Click and modify the title</a:t>
            </a:r>
            <a:endParaRPr lang="en-US" noProof="0" dirty="0"/>
          </a:p>
        </p:txBody>
      </p:sp>
      <p:sp>
        <p:nvSpPr>
          <p:cNvPr id="2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93382" y="729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fld id="{F65A43FA-B5B0-A941-AA16-C472E5260EE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 hasCustomPrompt="1"/>
          </p:nvPr>
        </p:nvSpPr>
        <p:spPr>
          <a:xfrm>
            <a:off x="766831" y="1231282"/>
            <a:ext cx="2522469" cy="556460"/>
          </a:xfrm>
        </p:spPr>
        <p:txBody>
          <a:bodyPr>
            <a:normAutofit/>
          </a:bodyPr>
          <a:lstStyle>
            <a:lvl1pPr marL="0" indent="0" algn="just">
              <a:buNone/>
              <a:defRPr sz="1600" b="1">
                <a:latin typeface="+mn-lt"/>
              </a:defRPr>
            </a:lvl1pPr>
          </a:lstStyle>
          <a:p>
            <a:pPr lvl="0"/>
            <a:r>
              <a:rPr lang="en-US" noProof="0" dirty="0" smtClean="0"/>
              <a:t>Click to modify the subtitle</a:t>
            </a:r>
            <a:endParaRPr lang="en-US" noProof="0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3"/>
          </p:nvPr>
        </p:nvSpPr>
        <p:spPr>
          <a:xfrm>
            <a:off x="-2215370" y="3599670"/>
            <a:ext cx="4824440" cy="3429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Espace réservé du contenu 6"/>
          <p:cNvSpPr>
            <a:spLocks noGrp="1"/>
          </p:cNvSpPr>
          <p:nvPr>
            <p:ph sz="quarter" idx="18" hasCustomPrompt="1"/>
          </p:nvPr>
        </p:nvSpPr>
        <p:spPr>
          <a:xfrm>
            <a:off x="3568701" y="1887634"/>
            <a:ext cx="2527299" cy="4199182"/>
          </a:xfrm>
        </p:spPr>
        <p:txBody>
          <a:bodyPr>
            <a:normAutofit/>
          </a:bodyPr>
          <a:lstStyle>
            <a:lvl1pPr algn="just">
              <a:defRPr sz="1200" b="1" baseline="0">
                <a:solidFill>
                  <a:schemeClr val="tx1"/>
                </a:solidFill>
                <a:latin typeface="+mn-lt"/>
              </a:defRPr>
            </a:lvl1pPr>
            <a:lvl2pPr algn="just"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 algn="just">
              <a:defRPr sz="1200" b="0">
                <a:latin typeface="+mn-lt"/>
              </a:defRPr>
            </a:lvl3pPr>
            <a:lvl4pPr algn="just">
              <a:defRPr sz="1200">
                <a:latin typeface="+mn-lt"/>
              </a:defRPr>
            </a:lvl4pPr>
            <a:lvl5pPr algn="just">
              <a:defRPr sz="1200" i="1" baseline="0">
                <a:latin typeface="+mn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quarter" idx="19" hasCustomPrompt="1"/>
          </p:nvPr>
        </p:nvSpPr>
        <p:spPr>
          <a:xfrm>
            <a:off x="3573531" y="1308572"/>
            <a:ext cx="2527091" cy="556461"/>
          </a:xfrm>
        </p:spPr>
        <p:txBody>
          <a:bodyPr>
            <a:normAutofit/>
          </a:bodyPr>
          <a:lstStyle>
            <a:lvl1pPr marL="0" indent="0" algn="just">
              <a:buNone/>
              <a:defRPr sz="1600" b="1">
                <a:latin typeface="+mn-lt"/>
              </a:defRPr>
            </a:lvl1pPr>
          </a:lstStyle>
          <a:p>
            <a:pPr lvl="0"/>
            <a:r>
              <a:rPr lang="en-US" noProof="0" dirty="0" smtClean="0"/>
              <a:t>Click to modify the subtitle</a:t>
            </a:r>
            <a:endParaRPr lang="en-US" noProof="0" dirty="0"/>
          </a:p>
        </p:txBody>
      </p:sp>
      <p:sp>
        <p:nvSpPr>
          <p:cNvPr id="22" name="Espace réservé du contenu 6"/>
          <p:cNvSpPr>
            <a:spLocks noGrp="1"/>
          </p:cNvSpPr>
          <p:nvPr>
            <p:ph sz="quarter" idx="20" hasCustomPrompt="1"/>
          </p:nvPr>
        </p:nvSpPr>
        <p:spPr>
          <a:xfrm>
            <a:off x="6397095" y="1887633"/>
            <a:ext cx="2538882" cy="4199183"/>
          </a:xfrm>
        </p:spPr>
        <p:txBody>
          <a:bodyPr>
            <a:normAutofit/>
          </a:bodyPr>
          <a:lstStyle>
            <a:lvl1pPr algn="just">
              <a:defRPr sz="1200" b="0" baseline="0">
                <a:solidFill>
                  <a:srgbClr val="C00000"/>
                </a:solidFill>
                <a:latin typeface="+mn-lt"/>
              </a:defRPr>
            </a:lvl1pPr>
            <a:lvl2pPr algn="just"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 algn="just">
              <a:defRPr sz="1200" b="0">
                <a:solidFill>
                  <a:schemeClr val="tx1"/>
                </a:solidFill>
                <a:latin typeface="+mn-lt"/>
              </a:defRPr>
            </a:lvl3pPr>
            <a:lvl4pPr algn="just">
              <a:defRPr sz="1200">
                <a:latin typeface="+mn-lt"/>
              </a:defRPr>
            </a:lvl4pPr>
            <a:lvl5pPr algn="just">
              <a:defRPr sz="1200" i="1" baseline="0">
                <a:latin typeface="+mn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23" name="Espace réservé du texte 3"/>
          <p:cNvSpPr>
            <a:spLocks noGrp="1"/>
          </p:cNvSpPr>
          <p:nvPr>
            <p:ph type="body" sz="quarter" idx="21" hasCustomPrompt="1"/>
          </p:nvPr>
        </p:nvSpPr>
        <p:spPr>
          <a:xfrm>
            <a:off x="6392920" y="1308572"/>
            <a:ext cx="2538673" cy="579061"/>
          </a:xfrm>
        </p:spPr>
        <p:txBody>
          <a:bodyPr>
            <a:normAutofit/>
          </a:bodyPr>
          <a:lstStyle>
            <a:lvl1pPr marL="0" indent="0" algn="just">
              <a:buNone/>
              <a:defRPr sz="1600" b="1">
                <a:latin typeface="+mn-lt"/>
              </a:defRPr>
            </a:lvl1pPr>
          </a:lstStyle>
          <a:p>
            <a:pPr lvl="0"/>
            <a:r>
              <a:rPr lang="en-US" noProof="0" dirty="0" smtClean="0"/>
              <a:t>Click to modify the subtitle</a:t>
            </a:r>
            <a:endParaRPr lang="en-US" noProof="0" dirty="0"/>
          </a:p>
        </p:txBody>
      </p:sp>
      <p:cxnSp>
        <p:nvCxnSpPr>
          <p:cNvPr id="12" name="Connecteur droit 11"/>
          <p:cNvCxnSpPr>
            <a:cxnSpLocks noChangeAspect="1"/>
          </p:cNvCxnSpPr>
          <p:nvPr userDrawn="1"/>
        </p:nvCxnSpPr>
        <p:spPr>
          <a:xfrm flipH="1">
            <a:off x="4" y="1090132"/>
            <a:ext cx="762764" cy="0"/>
          </a:xfrm>
          <a:prstGeom prst="line">
            <a:avLst/>
          </a:prstGeom>
          <a:ln w="50800" cmpd="sng">
            <a:solidFill>
              <a:srgbClr val="CD09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898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6"/>
          <p:cNvSpPr>
            <a:spLocks noGrp="1"/>
          </p:cNvSpPr>
          <p:nvPr>
            <p:ph sz="quarter" idx="13" hasCustomPrompt="1"/>
          </p:nvPr>
        </p:nvSpPr>
        <p:spPr>
          <a:xfrm>
            <a:off x="762001" y="1308574"/>
            <a:ext cx="2522677" cy="4778242"/>
          </a:xfrm>
        </p:spPr>
        <p:txBody>
          <a:bodyPr>
            <a:normAutofit/>
          </a:bodyPr>
          <a:lstStyle>
            <a:lvl1pPr>
              <a:defRPr sz="1200" b="1" baseline="0">
                <a:solidFill>
                  <a:schemeClr val="tx1"/>
                </a:solidFill>
              </a:defRPr>
            </a:lvl1pPr>
            <a:lvl2pPr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200" b="0"/>
            </a:lvl3pPr>
            <a:lvl4pPr>
              <a:defRPr sz="1200"/>
            </a:lvl4pPr>
            <a:lvl5pPr>
              <a:defRPr sz="1200" i="1" baseline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62768" y="496375"/>
            <a:ext cx="8164214" cy="734907"/>
          </a:xfrm>
        </p:spPr>
        <p:txBody>
          <a:bodyPr>
            <a:normAutofit/>
          </a:bodyPr>
          <a:lstStyle>
            <a:lvl1pPr>
              <a:defRPr sz="180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 noProof="0" dirty="0" smtClean="0"/>
              <a:t>Click and modify the title</a:t>
            </a:r>
            <a:endParaRPr lang="en-US" noProof="0" dirty="0"/>
          </a:p>
        </p:txBody>
      </p:sp>
      <p:sp>
        <p:nvSpPr>
          <p:cNvPr id="2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93382" y="729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fld id="{F65A43FA-B5B0-A941-AA16-C472E5260EE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3"/>
          </p:nvPr>
        </p:nvSpPr>
        <p:spPr>
          <a:xfrm>
            <a:off x="-2215370" y="3599670"/>
            <a:ext cx="4824440" cy="3429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Espace réservé du contenu 6"/>
          <p:cNvSpPr>
            <a:spLocks noGrp="1"/>
          </p:cNvSpPr>
          <p:nvPr>
            <p:ph sz="quarter" idx="18" hasCustomPrompt="1"/>
          </p:nvPr>
        </p:nvSpPr>
        <p:spPr>
          <a:xfrm>
            <a:off x="3568701" y="1308574"/>
            <a:ext cx="2527299" cy="4778242"/>
          </a:xfrm>
        </p:spPr>
        <p:txBody>
          <a:bodyPr>
            <a:normAutofit/>
          </a:bodyPr>
          <a:lstStyle>
            <a:lvl1pPr>
              <a:defRPr sz="1200" b="1" baseline="0">
                <a:solidFill>
                  <a:schemeClr val="tx1"/>
                </a:solidFill>
              </a:defRPr>
            </a:lvl1pPr>
            <a:lvl2pPr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200" b="0"/>
            </a:lvl3pPr>
            <a:lvl4pPr>
              <a:defRPr sz="1200"/>
            </a:lvl4pPr>
            <a:lvl5pPr>
              <a:defRPr sz="1200" i="1" baseline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22" name="Espace réservé du contenu 6"/>
          <p:cNvSpPr>
            <a:spLocks noGrp="1"/>
          </p:cNvSpPr>
          <p:nvPr>
            <p:ph sz="quarter" idx="20" hasCustomPrompt="1"/>
          </p:nvPr>
        </p:nvSpPr>
        <p:spPr>
          <a:xfrm>
            <a:off x="6388100" y="1308574"/>
            <a:ext cx="2538882" cy="4778241"/>
          </a:xfrm>
        </p:spPr>
        <p:txBody>
          <a:bodyPr>
            <a:normAutofit/>
          </a:bodyPr>
          <a:lstStyle>
            <a:lvl1pPr>
              <a:defRPr sz="1200" b="1" baseline="0">
                <a:solidFill>
                  <a:schemeClr val="tx1"/>
                </a:solidFill>
              </a:defRPr>
            </a:lvl1pPr>
            <a:lvl2pPr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200" b="0"/>
            </a:lvl3pPr>
            <a:lvl4pPr>
              <a:defRPr sz="1200"/>
            </a:lvl4pPr>
            <a:lvl5pPr>
              <a:defRPr sz="1200" i="1" baseline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cxnSp>
        <p:nvCxnSpPr>
          <p:cNvPr id="9" name="Connecteur droit 8"/>
          <p:cNvCxnSpPr>
            <a:cxnSpLocks noChangeAspect="1"/>
          </p:cNvCxnSpPr>
          <p:nvPr userDrawn="1"/>
        </p:nvCxnSpPr>
        <p:spPr>
          <a:xfrm flipH="1">
            <a:off x="4" y="1090132"/>
            <a:ext cx="762764" cy="0"/>
          </a:xfrm>
          <a:prstGeom prst="line">
            <a:avLst/>
          </a:prstGeom>
          <a:ln w="50800" cmpd="sng">
            <a:solidFill>
              <a:srgbClr val="CD09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227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62768" y="496375"/>
            <a:ext cx="8164214" cy="734907"/>
          </a:xfrm>
        </p:spPr>
        <p:txBody>
          <a:bodyPr>
            <a:normAutofit/>
          </a:bodyPr>
          <a:lstStyle>
            <a:lvl1pPr>
              <a:defRPr sz="180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 noProof="0" dirty="0" smtClean="0"/>
              <a:t>Click and modify the title</a:t>
            </a:r>
            <a:endParaRPr lang="en-US" noProof="0" dirty="0"/>
          </a:p>
        </p:txBody>
      </p:sp>
      <p:sp>
        <p:nvSpPr>
          <p:cNvPr id="19" name="Espace réservé du graphique 18"/>
          <p:cNvSpPr>
            <a:spLocks noGrp="1"/>
          </p:cNvSpPr>
          <p:nvPr>
            <p:ph type="chart" sz="quarter" idx="13" hasCustomPrompt="1"/>
          </p:nvPr>
        </p:nvSpPr>
        <p:spPr>
          <a:xfrm>
            <a:off x="762000" y="1282698"/>
            <a:ext cx="4889500" cy="4784400"/>
          </a:xfrm>
        </p:spPr>
        <p:txBody>
          <a:bodyPr/>
          <a:lstStyle/>
          <a:p>
            <a:r>
              <a:rPr lang="en-US" noProof="0" dirty="0" smtClean="0"/>
              <a:t>Click and add graphic</a:t>
            </a:r>
            <a:endParaRPr lang="en-US" noProof="0" dirty="0"/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14" hasCustomPrompt="1"/>
          </p:nvPr>
        </p:nvSpPr>
        <p:spPr>
          <a:xfrm>
            <a:off x="5729288" y="1282700"/>
            <a:ext cx="3197225" cy="4784398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  <a:lvl2pPr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>
              <a:defRPr b="0">
                <a:latin typeface="+mn-lt"/>
              </a:defRPr>
            </a:lvl3pPr>
            <a:lvl4pPr>
              <a:defRPr sz="1200" baseline="0">
                <a:latin typeface="+mn-lt"/>
              </a:defRPr>
            </a:lvl4pPr>
            <a:lvl5pPr>
              <a:defRPr sz="1200" i="1">
                <a:latin typeface="+mn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2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93382" y="729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fld id="{F65A43FA-B5B0-A941-AA16-C472E5260EE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3"/>
          </p:nvPr>
        </p:nvSpPr>
        <p:spPr>
          <a:xfrm>
            <a:off x="-2215370" y="3599670"/>
            <a:ext cx="4824440" cy="3429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Connecteur droit 7"/>
          <p:cNvCxnSpPr>
            <a:cxnSpLocks noChangeAspect="1"/>
          </p:cNvCxnSpPr>
          <p:nvPr userDrawn="1"/>
        </p:nvCxnSpPr>
        <p:spPr>
          <a:xfrm flipH="1">
            <a:off x="4" y="1090132"/>
            <a:ext cx="762764" cy="0"/>
          </a:xfrm>
          <a:prstGeom prst="line">
            <a:avLst/>
          </a:prstGeom>
          <a:ln w="50800" cmpd="sng">
            <a:solidFill>
              <a:srgbClr val="CD09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7948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93382" y="729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fld id="{F65A43FA-B5B0-A941-AA16-C472E5260EE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Espace réservé du pied de page 7"/>
          <p:cNvSpPr>
            <a:spLocks noGrp="1"/>
          </p:cNvSpPr>
          <p:nvPr>
            <p:ph type="ftr" sz="quarter" idx="3"/>
          </p:nvPr>
        </p:nvSpPr>
        <p:spPr>
          <a:xfrm>
            <a:off x="-2215370" y="3599670"/>
            <a:ext cx="4824440" cy="3429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5" name="Connecteur droit 4"/>
          <p:cNvCxnSpPr>
            <a:cxnSpLocks noChangeAspect="1"/>
          </p:cNvCxnSpPr>
          <p:nvPr userDrawn="1"/>
        </p:nvCxnSpPr>
        <p:spPr>
          <a:xfrm flipH="1">
            <a:off x="4" y="1090132"/>
            <a:ext cx="762764" cy="0"/>
          </a:xfrm>
          <a:prstGeom prst="line">
            <a:avLst/>
          </a:prstGeom>
          <a:ln w="50800" cmpd="sng">
            <a:solidFill>
              <a:srgbClr val="CD09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762768" y="496375"/>
            <a:ext cx="8164214" cy="734907"/>
          </a:xfrm>
        </p:spPr>
        <p:txBody>
          <a:bodyPr>
            <a:normAutofit/>
          </a:bodyPr>
          <a:lstStyle>
            <a:lvl1pPr>
              <a:defRPr sz="180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 noProof="0" smtClean="0"/>
              <a:t>Click and modify the title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3669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93382" y="729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fld id="{F65A43FA-B5B0-A941-AA16-C472E5260EE4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56" name="Espace réservé du pied de page 7"/>
          <p:cNvSpPr>
            <a:spLocks noGrp="1"/>
          </p:cNvSpPr>
          <p:nvPr>
            <p:ph type="ftr" sz="quarter" idx="3"/>
          </p:nvPr>
        </p:nvSpPr>
        <p:spPr>
          <a:xfrm>
            <a:off x="-2215370" y="3599670"/>
            <a:ext cx="4824440" cy="3429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endParaRPr lang="en-US" noProof="0"/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30" hasCustomPrompt="1"/>
          </p:nvPr>
        </p:nvSpPr>
        <p:spPr>
          <a:xfrm>
            <a:off x="6793382" y="2346551"/>
            <a:ext cx="2016000" cy="53860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D0920"/>
              </a:buClr>
              <a:buSzPct val="110000"/>
              <a:buFont typeface="Lucida Grande"/>
              <a:buNone/>
              <a:tabLst/>
              <a:defRPr sz="900" baseline="0">
                <a:solidFill>
                  <a:srgbClr val="3D485C"/>
                </a:solidFill>
              </a:defRPr>
            </a:lvl1pPr>
          </a:lstStyle>
          <a:p>
            <a:r>
              <a:rPr lang="en-US" sz="900" noProof="0" smtClean="0">
                <a:solidFill>
                  <a:srgbClr val="4C4C4C"/>
                </a:solidFill>
                <a:latin typeface="Arial"/>
                <a:cs typeface="Arial"/>
              </a:rPr>
              <a:t>Name, Title, Email</a:t>
            </a:r>
            <a:endParaRPr lang="en-US" sz="900" noProof="0">
              <a:solidFill>
                <a:srgbClr val="4C4C4C"/>
              </a:solidFill>
              <a:latin typeface="Arial"/>
              <a:cs typeface="Arial"/>
            </a:endParaRPr>
          </a:p>
        </p:txBody>
      </p:sp>
      <p:sp>
        <p:nvSpPr>
          <p:cNvPr id="18" name="Espace réservé du texte 4"/>
          <p:cNvSpPr>
            <a:spLocks noGrp="1"/>
          </p:cNvSpPr>
          <p:nvPr>
            <p:ph type="body" sz="quarter" idx="31" hasCustomPrompt="1"/>
          </p:nvPr>
        </p:nvSpPr>
        <p:spPr>
          <a:xfrm>
            <a:off x="6793382" y="4062538"/>
            <a:ext cx="2016000" cy="53860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D0920"/>
              </a:buClr>
              <a:buSzPct val="110000"/>
              <a:buFont typeface="Lucida Grande"/>
              <a:buNone/>
              <a:tabLst/>
              <a:defRPr sz="900" baseline="0">
                <a:solidFill>
                  <a:srgbClr val="3D485C"/>
                </a:solidFill>
              </a:defRPr>
            </a:lvl1pPr>
          </a:lstStyle>
          <a:p>
            <a:r>
              <a:rPr lang="en-US" sz="900" noProof="0" smtClean="0">
                <a:solidFill>
                  <a:srgbClr val="4C4C4C"/>
                </a:solidFill>
                <a:latin typeface="Arial"/>
                <a:cs typeface="Arial"/>
              </a:rPr>
              <a:t>Name, Title, Email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2439037"/>
            <a:ext cx="2073752" cy="36000"/>
          </a:xfrm>
          <a:prstGeom prst="rect">
            <a:avLst/>
          </a:prstGeom>
          <a:solidFill>
            <a:srgbClr val="CE0020"/>
          </a:solidFill>
          <a:ln>
            <a:solidFill>
              <a:srgbClr val="CD09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noProof="0" smtClean="0"/>
              <a:t> </a:t>
            </a:r>
            <a:endParaRPr lang="en-US" noProof="0"/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auto">
          <a:xfrm>
            <a:off x="8250830" y="6626697"/>
            <a:ext cx="86754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900" b="0">
                <a:solidFill>
                  <a:srgbClr val="808080"/>
                </a:solidFill>
                <a:latin typeface="+mn-lt"/>
                <a:ea typeface="Times New Roman" pitchFamily="18" charset="0"/>
                <a:cs typeface="Tahoma" pitchFamily="34" charset="0"/>
              </a:rPr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27570138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93382" y="729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fld id="{F65A43FA-B5B0-A941-AA16-C472E5260EE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Espace réservé du pied de page 7"/>
          <p:cNvSpPr>
            <a:spLocks noGrp="1"/>
          </p:cNvSpPr>
          <p:nvPr>
            <p:ph type="ftr" sz="quarter" idx="3"/>
          </p:nvPr>
        </p:nvSpPr>
        <p:spPr>
          <a:xfrm>
            <a:off x="-2215370" y="3599670"/>
            <a:ext cx="4824440" cy="3429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5533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891502" cy="8080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2297861" y="2657780"/>
            <a:ext cx="6846140" cy="44493"/>
          </a:xfrm>
          <a:prstGeom prst="rect">
            <a:avLst/>
          </a:prstGeom>
          <a:solidFill>
            <a:srgbClr val="8C8E90"/>
          </a:solidFill>
          <a:ln>
            <a:solidFill>
              <a:srgbClr val="8C8E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 </a:t>
            </a:r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Image 18" descr="A+A Logo rvb 2013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71" y="788402"/>
            <a:ext cx="2036389" cy="1696090"/>
          </a:xfrm>
          <a:prstGeom prst="rect">
            <a:avLst/>
          </a:prstGeom>
        </p:spPr>
      </p:pic>
      <p:sp>
        <p:nvSpPr>
          <p:cNvPr id="20" name="ZoneTexte 19"/>
          <p:cNvSpPr txBox="1"/>
          <p:nvPr userDrawn="1"/>
        </p:nvSpPr>
        <p:spPr>
          <a:xfrm>
            <a:off x="195072" y="2553424"/>
            <a:ext cx="210279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00" b="1" smtClean="0">
                <a:solidFill>
                  <a:srgbClr val="CD0920"/>
                </a:solidFill>
                <a:latin typeface="Arial"/>
                <a:cs typeface="Arial"/>
              </a:rPr>
              <a:t>www.aplusaresearch.com</a:t>
            </a:r>
            <a:endParaRPr lang="en-US" sz="1300" smtClean="0">
              <a:solidFill>
                <a:srgbClr val="4C4C4C"/>
              </a:solidFill>
              <a:latin typeface="Arial"/>
              <a:cs typeface="Arial"/>
            </a:endParaRPr>
          </a:p>
        </p:txBody>
      </p:sp>
      <p:sp>
        <p:nvSpPr>
          <p:cNvPr id="21" name="ZoneTexte 20"/>
          <p:cNvSpPr txBox="1"/>
          <p:nvPr userDrawn="1"/>
        </p:nvSpPr>
        <p:spPr>
          <a:xfrm>
            <a:off x="2231460" y="2142923"/>
            <a:ext cx="69125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CD0920"/>
                </a:solidFill>
                <a:cs typeface="Arial"/>
              </a:rPr>
              <a:t>Nous vous remercions de la confiance témoignée</a:t>
            </a:r>
          </a:p>
        </p:txBody>
      </p:sp>
      <p:pic>
        <p:nvPicPr>
          <p:cNvPr id="2" name="Image 1" descr="Im-dos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24272"/>
            <a:ext cx="9180000" cy="164016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5674283" y="2873023"/>
            <a:ext cx="1754211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4C4C4C"/>
                </a:solidFill>
                <a:latin typeface="Arial"/>
                <a:cs typeface="Arial"/>
              </a:rPr>
              <a:t>2 avenue Lacassagne </a:t>
            </a:r>
          </a:p>
          <a:p>
            <a:r>
              <a:rPr lang="en-US" sz="1100" dirty="0" smtClean="0">
                <a:solidFill>
                  <a:srgbClr val="4C4C4C"/>
                </a:solidFill>
                <a:latin typeface="Arial"/>
                <a:cs typeface="Arial"/>
              </a:rPr>
              <a:t>69003 Lyon</a:t>
            </a:r>
          </a:p>
          <a:p>
            <a:r>
              <a:rPr lang="en-US" sz="1100" dirty="0" err="1" smtClean="0">
                <a:solidFill>
                  <a:srgbClr val="4C4C4C"/>
                </a:solidFill>
                <a:latin typeface="Arial"/>
                <a:cs typeface="Arial"/>
              </a:rPr>
              <a:t>Tél</a:t>
            </a:r>
            <a:r>
              <a:rPr lang="en-US" sz="1100" dirty="0" smtClean="0">
                <a:solidFill>
                  <a:srgbClr val="4C4C4C"/>
                </a:solidFill>
                <a:latin typeface="Arial"/>
                <a:cs typeface="Arial"/>
              </a:rPr>
              <a:t> : +33 (0)4 78 62 23 23       </a:t>
            </a:r>
          </a:p>
          <a:p>
            <a:r>
              <a:rPr lang="en-US" sz="1100" dirty="0" smtClean="0">
                <a:solidFill>
                  <a:srgbClr val="4C4C4C"/>
                </a:solidFill>
                <a:latin typeface="Arial"/>
                <a:cs typeface="Arial"/>
              </a:rPr>
              <a:t>     </a:t>
            </a:r>
          </a:p>
          <a:p>
            <a:endParaRPr lang="en-US" sz="1100" b="1" dirty="0" smtClean="0">
              <a:solidFill>
                <a:srgbClr val="CD0920"/>
              </a:solidFill>
              <a:latin typeface="Arial"/>
              <a:cs typeface="Arial"/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2978577" y="3943413"/>
            <a:ext cx="192671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4C4C4C"/>
                </a:solidFill>
                <a:latin typeface="Arial"/>
                <a:cs typeface="Arial"/>
              </a:rPr>
              <a:t>116 West 23rd Street </a:t>
            </a:r>
          </a:p>
          <a:p>
            <a:r>
              <a:rPr lang="en-US" sz="1100" dirty="0" smtClean="0">
                <a:solidFill>
                  <a:srgbClr val="4C4C4C"/>
                </a:solidFill>
                <a:latin typeface="Arial"/>
                <a:cs typeface="Arial"/>
              </a:rPr>
              <a:t>Suite 500</a:t>
            </a:r>
          </a:p>
          <a:p>
            <a:r>
              <a:rPr lang="en-US" sz="1100" dirty="0" smtClean="0">
                <a:solidFill>
                  <a:srgbClr val="4C4C4C"/>
                </a:solidFill>
                <a:latin typeface="Arial"/>
                <a:cs typeface="Arial"/>
              </a:rPr>
              <a:t>New York, NY 10011</a:t>
            </a:r>
          </a:p>
          <a:p>
            <a:r>
              <a:rPr lang="en-US" sz="1100" dirty="0" err="1" smtClean="0">
                <a:solidFill>
                  <a:srgbClr val="4C4C4C"/>
                </a:solidFill>
                <a:latin typeface="Arial"/>
                <a:cs typeface="Arial"/>
              </a:rPr>
              <a:t>Tél</a:t>
            </a:r>
            <a:r>
              <a:rPr lang="en-US" sz="1100" dirty="0" smtClean="0">
                <a:solidFill>
                  <a:srgbClr val="4C4C4C"/>
                </a:solidFill>
                <a:latin typeface="Arial"/>
                <a:cs typeface="Arial"/>
              </a:rPr>
              <a:t> : +1 212 851 8413 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5674283" y="3947481"/>
            <a:ext cx="265266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4C4C4C"/>
                </a:solidFill>
                <a:latin typeface="Arial"/>
                <a:cs typeface="Arial"/>
              </a:rPr>
              <a:t>Building 3, Chiswick Park </a:t>
            </a:r>
          </a:p>
          <a:p>
            <a:r>
              <a:rPr lang="en-US" sz="1100" dirty="0" smtClean="0">
                <a:solidFill>
                  <a:srgbClr val="4C4C4C"/>
                </a:solidFill>
                <a:latin typeface="Arial"/>
                <a:cs typeface="Arial"/>
              </a:rPr>
              <a:t>566 Chiswick High Road</a:t>
            </a:r>
          </a:p>
          <a:p>
            <a:r>
              <a:rPr lang="en-US" sz="1100" dirty="0" smtClean="0">
                <a:solidFill>
                  <a:srgbClr val="4C4C4C"/>
                </a:solidFill>
                <a:latin typeface="Arial"/>
                <a:cs typeface="Arial"/>
              </a:rPr>
              <a:t>London - W4 5YA - UK</a:t>
            </a:r>
          </a:p>
          <a:p>
            <a:r>
              <a:rPr lang="en-US" sz="1100" dirty="0" err="1" smtClean="0">
                <a:solidFill>
                  <a:srgbClr val="4C4C4C"/>
                </a:solidFill>
                <a:latin typeface="Arial"/>
                <a:cs typeface="Arial"/>
              </a:rPr>
              <a:t>Tél</a:t>
            </a:r>
            <a:r>
              <a:rPr lang="en-US" sz="1100" dirty="0" smtClean="0">
                <a:solidFill>
                  <a:srgbClr val="4C4C4C"/>
                </a:solidFill>
                <a:latin typeface="Arial"/>
                <a:cs typeface="Arial"/>
              </a:rPr>
              <a:t> : +44 208 899 6590      </a:t>
            </a:r>
          </a:p>
          <a:p>
            <a:endParaRPr lang="en-US" sz="1100" dirty="0" smtClean="0">
              <a:solidFill>
                <a:srgbClr val="4C4C4C"/>
              </a:solidFill>
              <a:latin typeface="Arial"/>
              <a:cs typeface="Arial"/>
            </a:endParaRPr>
          </a:p>
          <a:p>
            <a:endParaRPr lang="en-US" sz="1100" dirty="0" smtClean="0">
              <a:solidFill>
                <a:srgbClr val="4C4C4C"/>
              </a:solidFill>
              <a:latin typeface="Arial"/>
              <a:cs typeface="Arial"/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2978073" y="2868955"/>
            <a:ext cx="239686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4C4C4C"/>
                </a:solidFill>
                <a:latin typeface="Arial"/>
                <a:cs typeface="Arial"/>
              </a:rPr>
              <a:t>159 rue Gallieni</a:t>
            </a:r>
          </a:p>
          <a:p>
            <a:r>
              <a:rPr lang="en-US" sz="1100" dirty="0" smtClean="0">
                <a:solidFill>
                  <a:srgbClr val="4C4C4C"/>
                </a:solidFill>
                <a:latin typeface="Arial"/>
                <a:cs typeface="Arial"/>
              </a:rPr>
              <a:t>92641 Boulogne </a:t>
            </a:r>
            <a:r>
              <a:rPr lang="en-US" sz="1100" dirty="0" err="1" smtClean="0">
                <a:solidFill>
                  <a:srgbClr val="4C4C4C"/>
                </a:solidFill>
                <a:latin typeface="Arial"/>
                <a:cs typeface="Arial"/>
              </a:rPr>
              <a:t>Cedex</a:t>
            </a:r>
            <a:endParaRPr lang="en-US" sz="1100" dirty="0" smtClean="0">
              <a:solidFill>
                <a:srgbClr val="4C4C4C"/>
              </a:solidFill>
              <a:latin typeface="Arial"/>
              <a:cs typeface="Arial"/>
            </a:endParaRPr>
          </a:p>
          <a:p>
            <a:r>
              <a:rPr lang="en-US" sz="1100" dirty="0" err="1" smtClean="0">
                <a:solidFill>
                  <a:srgbClr val="4C4C4C"/>
                </a:solidFill>
                <a:latin typeface="Arial"/>
                <a:cs typeface="Arial"/>
              </a:rPr>
              <a:t>Tél</a:t>
            </a:r>
            <a:r>
              <a:rPr lang="en-US" sz="1100" dirty="0" smtClean="0">
                <a:solidFill>
                  <a:srgbClr val="4C4C4C"/>
                </a:solidFill>
                <a:latin typeface="Arial"/>
                <a:cs typeface="Arial"/>
              </a:rPr>
              <a:t> : +33 (0)1 46 03 54 52</a:t>
            </a:r>
          </a:p>
          <a:p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5429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 userDrawn="1"/>
        </p:nvSpPr>
        <p:spPr>
          <a:xfrm>
            <a:off x="0" y="5595223"/>
            <a:ext cx="914400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dirty="0" smtClean="0">
                <a:solidFill>
                  <a:srgbClr val="CD0920"/>
                </a:solidFill>
                <a:latin typeface="Arial"/>
                <a:cs typeface="Arial"/>
              </a:rPr>
              <a:t>Nous vous remercions de nous avoir confié l’élaboration de ce projet </a:t>
            </a:r>
          </a:p>
        </p:txBody>
      </p:sp>
      <p:sp>
        <p:nvSpPr>
          <p:cNvPr id="16" name="Espace réservé du contenu 17"/>
          <p:cNvSpPr>
            <a:spLocks noGrp="1"/>
          </p:cNvSpPr>
          <p:nvPr>
            <p:ph sz="quarter" idx="10" hasCustomPrompt="1"/>
          </p:nvPr>
        </p:nvSpPr>
        <p:spPr>
          <a:xfrm>
            <a:off x="0" y="6441121"/>
            <a:ext cx="9144001" cy="212725"/>
          </a:xfrm>
        </p:spPr>
        <p:txBody>
          <a:bodyPr>
            <a:noAutofit/>
          </a:bodyPr>
          <a:lstStyle>
            <a:lvl1pPr marL="0" indent="0" algn="ctr">
              <a:buNone/>
              <a:defRPr sz="1000" baseline="0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dirty="0" smtClean="0"/>
              <a:t>Click and add study </a:t>
            </a:r>
            <a:r>
              <a:rPr lang="en-US" noProof="0" dirty="0" smtClean="0"/>
              <a:t>director</a:t>
            </a:r>
            <a:r>
              <a:rPr lang="en-US" dirty="0" smtClean="0"/>
              <a:t> contact: name – email – phone number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406" y="3183"/>
            <a:ext cx="752593" cy="58948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297861" y="2887585"/>
            <a:ext cx="6846140" cy="44493"/>
          </a:xfrm>
          <a:prstGeom prst="rect">
            <a:avLst/>
          </a:prstGeom>
          <a:solidFill>
            <a:srgbClr val="8C8E90"/>
          </a:solidFill>
          <a:ln>
            <a:solidFill>
              <a:srgbClr val="8C8E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" name="Image 16" descr="A+A Logo rvb 2013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71" y="1018207"/>
            <a:ext cx="2036389" cy="1696090"/>
          </a:xfrm>
          <a:prstGeom prst="rect">
            <a:avLst/>
          </a:prstGeom>
        </p:spPr>
      </p:pic>
      <p:sp>
        <p:nvSpPr>
          <p:cNvPr id="18" name="ZoneTexte 17"/>
          <p:cNvSpPr txBox="1"/>
          <p:nvPr userDrawn="1"/>
        </p:nvSpPr>
        <p:spPr>
          <a:xfrm>
            <a:off x="195072" y="2783229"/>
            <a:ext cx="210279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00" b="1" smtClean="0">
                <a:solidFill>
                  <a:srgbClr val="CD0920"/>
                </a:solidFill>
                <a:latin typeface="Arial"/>
                <a:cs typeface="Arial"/>
              </a:rPr>
              <a:t>www.aplusaresearch.com</a:t>
            </a:r>
            <a:endParaRPr lang="en-US" sz="1300" dirty="0" smtClean="0">
              <a:solidFill>
                <a:srgbClr val="4C4C4C"/>
              </a:solidFill>
              <a:latin typeface="Arial"/>
              <a:cs typeface="Arial"/>
            </a:endParaRPr>
          </a:p>
        </p:txBody>
      </p:sp>
      <p:sp>
        <p:nvSpPr>
          <p:cNvPr id="19" name="ZoneTexte 18"/>
          <p:cNvSpPr txBox="1"/>
          <p:nvPr userDrawn="1"/>
        </p:nvSpPr>
        <p:spPr>
          <a:xfrm>
            <a:off x="2450229" y="2172010"/>
            <a:ext cx="639151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kern="1400" smtClean="0">
                <a:solidFill>
                  <a:srgbClr val="797D78"/>
                </a:solidFill>
                <a:latin typeface="Candara"/>
                <a:cs typeface="Candara"/>
              </a:rPr>
              <a:t>Healthcare Market Research</a:t>
            </a:r>
            <a:endParaRPr lang="en-US" sz="4000" kern="1400" dirty="0" smtClean="0">
              <a:solidFill>
                <a:srgbClr val="797D78"/>
              </a:solidFill>
              <a:latin typeface="Candara"/>
              <a:cs typeface="Candara"/>
            </a:endParaRPr>
          </a:p>
        </p:txBody>
      </p:sp>
      <p:sp>
        <p:nvSpPr>
          <p:cNvPr id="22" name="ZoneTexte 21"/>
          <p:cNvSpPr txBox="1"/>
          <p:nvPr userDrawn="1"/>
        </p:nvSpPr>
        <p:spPr>
          <a:xfrm>
            <a:off x="5484716" y="3084892"/>
            <a:ext cx="1754211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4C4C4C"/>
                </a:solidFill>
                <a:latin typeface="Arial"/>
                <a:cs typeface="Arial"/>
              </a:rPr>
              <a:t>2 avenue Lacassagne </a:t>
            </a:r>
          </a:p>
          <a:p>
            <a:r>
              <a:rPr lang="en-US" sz="1100" dirty="0" smtClean="0">
                <a:solidFill>
                  <a:srgbClr val="4C4C4C"/>
                </a:solidFill>
                <a:latin typeface="Arial"/>
                <a:cs typeface="Arial"/>
              </a:rPr>
              <a:t>69003 Lyon</a:t>
            </a:r>
          </a:p>
          <a:p>
            <a:r>
              <a:rPr lang="en-US" sz="1100" dirty="0" err="1" smtClean="0">
                <a:solidFill>
                  <a:srgbClr val="4C4C4C"/>
                </a:solidFill>
                <a:latin typeface="Arial"/>
                <a:cs typeface="Arial"/>
              </a:rPr>
              <a:t>Tél</a:t>
            </a:r>
            <a:r>
              <a:rPr lang="en-US" sz="1100" dirty="0" smtClean="0">
                <a:solidFill>
                  <a:srgbClr val="4C4C4C"/>
                </a:solidFill>
                <a:latin typeface="Arial"/>
                <a:cs typeface="Arial"/>
              </a:rPr>
              <a:t> : +33 (0)4 78 62 23 23       </a:t>
            </a:r>
          </a:p>
          <a:p>
            <a:r>
              <a:rPr lang="en-US" sz="1100" dirty="0" smtClean="0">
                <a:solidFill>
                  <a:srgbClr val="4C4C4C"/>
                </a:solidFill>
                <a:latin typeface="Arial"/>
                <a:cs typeface="Arial"/>
              </a:rPr>
              <a:t>     </a:t>
            </a:r>
          </a:p>
          <a:p>
            <a:endParaRPr lang="en-US" sz="1100" b="1" dirty="0" smtClean="0">
              <a:solidFill>
                <a:srgbClr val="CD0920"/>
              </a:solidFill>
              <a:latin typeface="Arial"/>
              <a:cs typeface="Arial"/>
            </a:endParaRPr>
          </a:p>
        </p:txBody>
      </p:sp>
      <p:sp>
        <p:nvSpPr>
          <p:cNvPr id="26" name="ZoneTexte 25"/>
          <p:cNvSpPr txBox="1"/>
          <p:nvPr userDrawn="1"/>
        </p:nvSpPr>
        <p:spPr>
          <a:xfrm>
            <a:off x="2789010" y="4155282"/>
            <a:ext cx="192671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4C4C4C"/>
                </a:solidFill>
                <a:latin typeface="Arial"/>
                <a:cs typeface="Arial"/>
              </a:rPr>
              <a:t>116 West 23rd Street </a:t>
            </a:r>
          </a:p>
          <a:p>
            <a:r>
              <a:rPr lang="en-US" sz="1100" dirty="0" smtClean="0">
                <a:solidFill>
                  <a:srgbClr val="4C4C4C"/>
                </a:solidFill>
                <a:latin typeface="Arial"/>
                <a:cs typeface="Arial"/>
              </a:rPr>
              <a:t>Suite 500</a:t>
            </a:r>
          </a:p>
          <a:p>
            <a:r>
              <a:rPr lang="en-US" sz="1100" dirty="0" smtClean="0">
                <a:solidFill>
                  <a:srgbClr val="4C4C4C"/>
                </a:solidFill>
                <a:latin typeface="Arial"/>
                <a:cs typeface="Arial"/>
              </a:rPr>
              <a:t>New York, NY 10011</a:t>
            </a:r>
          </a:p>
          <a:p>
            <a:r>
              <a:rPr lang="en-US" sz="1100" dirty="0" err="1" smtClean="0">
                <a:solidFill>
                  <a:srgbClr val="4C4C4C"/>
                </a:solidFill>
                <a:latin typeface="Arial"/>
                <a:cs typeface="Arial"/>
              </a:rPr>
              <a:t>Tél</a:t>
            </a:r>
            <a:r>
              <a:rPr lang="en-US" sz="1100" dirty="0" smtClean="0">
                <a:solidFill>
                  <a:srgbClr val="4C4C4C"/>
                </a:solidFill>
                <a:latin typeface="Arial"/>
                <a:cs typeface="Arial"/>
              </a:rPr>
              <a:t> : +1 212 851 8413 </a:t>
            </a:r>
          </a:p>
        </p:txBody>
      </p:sp>
      <p:sp>
        <p:nvSpPr>
          <p:cNvPr id="27" name="ZoneTexte 26"/>
          <p:cNvSpPr txBox="1"/>
          <p:nvPr userDrawn="1"/>
        </p:nvSpPr>
        <p:spPr>
          <a:xfrm>
            <a:off x="5484716" y="4159350"/>
            <a:ext cx="265266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4C4C4C"/>
                </a:solidFill>
                <a:latin typeface="Arial"/>
                <a:cs typeface="Arial"/>
              </a:rPr>
              <a:t>Building 3, Chiswick Park </a:t>
            </a:r>
          </a:p>
          <a:p>
            <a:r>
              <a:rPr lang="en-US" sz="1100" dirty="0" smtClean="0">
                <a:solidFill>
                  <a:srgbClr val="4C4C4C"/>
                </a:solidFill>
                <a:latin typeface="Arial"/>
                <a:cs typeface="Arial"/>
              </a:rPr>
              <a:t>566 Chiswick High Road</a:t>
            </a:r>
          </a:p>
          <a:p>
            <a:r>
              <a:rPr lang="en-US" sz="1100" dirty="0" smtClean="0">
                <a:solidFill>
                  <a:srgbClr val="4C4C4C"/>
                </a:solidFill>
                <a:latin typeface="Arial"/>
                <a:cs typeface="Arial"/>
              </a:rPr>
              <a:t>London - W4 5YA - UK</a:t>
            </a:r>
          </a:p>
          <a:p>
            <a:r>
              <a:rPr lang="en-US" sz="1100" dirty="0" err="1" smtClean="0">
                <a:solidFill>
                  <a:srgbClr val="4C4C4C"/>
                </a:solidFill>
                <a:latin typeface="Arial"/>
                <a:cs typeface="Arial"/>
              </a:rPr>
              <a:t>Tél</a:t>
            </a:r>
            <a:r>
              <a:rPr lang="en-US" sz="1100" dirty="0" smtClean="0">
                <a:solidFill>
                  <a:srgbClr val="4C4C4C"/>
                </a:solidFill>
                <a:latin typeface="Arial"/>
                <a:cs typeface="Arial"/>
              </a:rPr>
              <a:t> : +44 208 899 6590      </a:t>
            </a:r>
          </a:p>
          <a:p>
            <a:endParaRPr lang="en-US" sz="1100" dirty="0" smtClean="0">
              <a:solidFill>
                <a:srgbClr val="4C4C4C"/>
              </a:solidFill>
              <a:latin typeface="Arial"/>
              <a:cs typeface="Arial"/>
            </a:endParaRPr>
          </a:p>
          <a:p>
            <a:endParaRPr lang="en-US" sz="1100" dirty="0" smtClean="0">
              <a:solidFill>
                <a:srgbClr val="4C4C4C"/>
              </a:solidFill>
              <a:latin typeface="Arial"/>
              <a:cs typeface="Arial"/>
            </a:endParaRPr>
          </a:p>
        </p:txBody>
      </p:sp>
      <p:sp>
        <p:nvSpPr>
          <p:cNvPr id="28" name="ZoneTexte 27"/>
          <p:cNvSpPr txBox="1"/>
          <p:nvPr userDrawn="1"/>
        </p:nvSpPr>
        <p:spPr>
          <a:xfrm>
            <a:off x="2788506" y="3080824"/>
            <a:ext cx="239686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  <a:latin typeface="Arial"/>
                <a:cs typeface="Arial"/>
              </a:rPr>
              <a:t>159 rue Gallieni</a:t>
            </a:r>
          </a:p>
          <a:p>
            <a:r>
              <a:rPr lang="en-US" sz="1100" b="1" dirty="0" smtClean="0">
                <a:solidFill>
                  <a:srgbClr val="000000"/>
                </a:solidFill>
                <a:latin typeface="Arial"/>
                <a:cs typeface="Arial"/>
              </a:rPr>
              <a:t>92641 Boulogne </a:t>
            </a:r>
            <a:r>
              <a:rPr lang="en-US" sz="1100" b="1" dirty="0" err="1" smtClean="0">
                <a:solidFill>
                  <a:srgbClr val="000000"/>
                </a:solidFill>
                <a:latin typeface="Arial"/>
                <a:cs typeface="Arial"/>
              </a:rPr>
              <a:t>Cedex</a:t>
            </a:r>
            <a:endParaRPr lang="en-US" sz="11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100" b="1" dirty="0" err="1" smtClean="0">
                <a:solidFill>
                  <a:srgbClr val="000000"/>
                </a:solidFill>
                <a:latin typeface="Arial"/>
                <a:cs typeface="Arial"/>
              </a:rPr>
              <a:t>Tél</a:t>
            </a:r>
            <a:r>
              <a:rPr lang="en-US" sz="1100" b="1" dirty="0" smtClean="0">
                <a:solidFill>
                  <a:srgbClr val="000000"/>
                </a:solidFill>
                <a:latin typeface="Arial"/>
                <a:cs typeface="Arial"/>
              </a:rPr>
              <a:t> : +33 (0)1 46 03 54 52</a:t>
            </a:r>
          </a:p>
          <a:p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693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082804" y="2035109"/>
            <a:ext cx="6748558" cy="1143000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rgbClr val="CD0920"/>
                </a:solidFill>
                <a:latin typeface="+mn-lt"/>
              </a:defRPr>
            </a:lvl1pPr>
          </a:lstStyle>
          <a:p>
            <a:r>
              <a:rPr lang="en-US" noProof="0" smtClean="0"/>
              <a:t>Click and modify the title</a:t>
            </a:r>
            <a:endParaRPr lang="en-US" noProof="0"/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2082804" y="3188518"/>
            <a:ext cx="6748558" cy="922161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4C4C4C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and add the subtitle and/or country list</a:t>
            </a:r>
            <a:endParaRPr lang="en-US" noProof="0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93382" y="729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fld id="{F65A43FA-B5B0-A941-AA16-C472E5260EE4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1" name="Espace réservé du pied de page 7"/>
          <p:cNvSpPr>
            <a:spLocks noGrp="1"/>
          </p:cNvSpPr>
          <p:nvPr>
            <p:ph type="ftr" sz="quarter" idx="3"/>
          </p:nvPr>
        </p:nvSpPr>
        <p:spPr>
          <a:xfrm>
            <a:off x="-2215370" y="3599670"/>
            <a:ext cx="4824440" cy="3429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endParaRPr lang="en-US" noProof="0" dirty="0"/>
          </a:p>
        </p:txBody>
      </p:sp>
      <p:sp>
        <p:nvSpPr>
          <p:cNvPr id="12" name="Espace réservé pour une image  3"/>
          <p:cNvSpPr>
            <a:spLocks noGrp="1"/>
          </p:cNvSpPr>
          <p:nvPr>
            <p:ph type="pic" sz="quarter" idx="14" hasCustomPrompt="1"/>
          </p:nvPr>
        </p:nvSpPr>
        <p:spPr>
          <a:xfrm>
            <a:off x="1054101" y="1"/>
            <a:ext cx="8089900" cy="6731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noProof="0" smtClean="0"/>
              <a:t>Click and add the picture</a:t>
            </a:r>
            <a:endParaRPr lang="en-US" noProof="0"/>
          </a:p>
        </p:txBody>
      </p:sp>
      <p:sp>
        <p:nvSpPr>
          <p:cNvPr id="13" name="Espace réservé pour une image  3"/>
          <p:cNvSpPr>
            <a:spLocks noGrp="1"/>
          </p:cNvSpPr>
          <p:nvPr>
            <p:ph type="pic" sz="quarter" idx="15" hasCustomPrompt="1"/>
          </p:nvPr>
        </p:nvSpPr>
        <p:spPr>
          <a:xfrm>
            <a:off x="317501" y="2515418"/>
            <a:ext cx="952432" cy="354248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noProof="0" smtClean="0"/>
              <a:t>Click and add the picture</a:t>
            </a:r>
            <a:endParaRPr lang="en-US" noProof="0"/>
          </a:p>
        </p:txBody>
      </p:sp>
      <p:sp>
        <p:nvSpPr>
          <p:cNvPr id="9" name="Rectangle 8"/>
          <p:cNvSpPr/>
          <p:nvPr userDrawn="1"/>
        </p:nvSpPr>
        <p:spPr>
          <a:xfrm>
            <a:off x="0" y="2439037"/>
            <a:ext cx="2073752" cy="36000"/>
          </a:xfrm>
          <a:prstGeom prst="rect">
            <a:avLst/>
          </a:prstGeom>
          <a:solidFill>
            <a:srgbClr val="CE0020"/>
          </a:solidFill>
          <a:ln>
            <a:solidFill>
              <a:srgbClr val="CD09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noProof="0" smtClean="0"/>
              <a:t> </a:t>
            </a:r>
            <a:endParaRPr lang="en-US" noProof="0"/>
          </a:p>
        </p:txBody>
      </p:sp>
      <p:sp>
        <p:nvSpPr>
          <p:cNvPr id="10" name="Rectangle 16"/>
          <p:cNvSpPr>
            <a:spLocks noChangeArrowheads="1"/>
          </p:cNvSpPr>
          <p:nvPr userDrawn="1"/>
        </p:nvSpPr>
        <p:spPr bwMode="auto">
          <a:xfrm>
            <a:off x="8250830" y="6626697"/>
            <a:ext cx="86754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900" b="0">
                <a:solidFill>
                  <a:srgbClr val="808080"/>
                </a:solidFill>
                <a:latin typeface="+mn-lt"/>
                <a:ea typeface="Times New Roman" pitchFamily="18" charset="0"/>
                <a:cs typeface="Tahoma" pitchFamily="34" charset="0"/>
              </a:rPr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555266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082804" y="2035109"/>
            <a:ext cx="6748558" cy="1143000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rgbClr val="CD0920"/>
                </a:solidFill>
                <a:latin typeface="+mn-lt"/>
              </a:defRPr>
            </a:lvl1pPr>
          </a:lstStyle>
          <a:p>
            <a:r>
              <a:rPr lang="en-US" noProof="0" smtClean="0"/>
              <a:t>Click and modify the title</a:t>
            </a:r>
            <a:endParaRPr lang="en-US" noProof="0"/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2082804" y="3188518"/>
            <a:ext cx="6748558" cy="922161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4C4C4C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and add the subtitle and/or country list</a:t>
            </a:r>
            <a:endParaRPr lang="en-US" noProof="0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93382" y="729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fld id="{F65A43FA-B5B0-A941-AA16-C472E5260EE4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1" name="Espace réservé du pied de page 7"/>
          <p:cNvSpPr>
            <a:spLocks noGrp="1"/>
          </p:cNvSpPr>
          <p:nvPr>
            <p:ph type="ftr" sz="quarter" idx="3"/>
          </p:nvPr>
        </p:nvSpPr>
        <p:spPr>
          <a:xfrm>
            <a:off x="-2215370" y="3599670"/>
            <a:ext cx="4824440" cy="3429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endParaRPr lang="en-US" noProof="0"/>
          </a:p>
        </p:txBody>
      </p:sp>
      <p:sp>
        <p:nvSpPr>
          <p:cNvPr id="8" name="Rectangle 7"/>
          <p:cNvSpPr/>
          <p:nvPr userDrawn="1"/>
        </p:nvSpPr>
        <p:spPr>
          <a:xfrm>
            <a:off x="0" y="2439037"/>
            <a:ext cx="2073752" cy="36000"/>
          </a:xfrm>
          <a:prstGeom prst="rect">
            <a:avLst/>
          </a:prstGeom>
          <a:solidFill>
            <a:srgbClr val="CE0020"/>
          </a:solidFill>
          <a:ln>
            <a:solidFill>
              <a:srgbClr val="CD09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noProof="0" smtClean="0"/>
              <a:t> </a:t>
            </a:r>
            <a:endParaRPr lang="en-US" noProof="0"/>
          </a:p>
        </p:txBody>
      </p:sp>
      <p:sp>
        <p:nvSpPr>
          <p:cNvPr id="9" name="Rectangle 16"/>
          <p:cNvSpPr>
            <a:spLocks noChangeArrowheads="1"/>
          </p:cNvSpPr>
          <p:nvPr userDrawn="1"/>
        </p:nvSpPr>
        <p:spPr bwMode="auto">
          <a:xfrm>
            <a:off x="8250830" y="6626697"/>
            <a:ext cx="86754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900" b="0">
                <a:solidFill>
                  <a:srgbClr val="808080"/>
                </a:solidFill>
                <a:latin typeface="+mn-lt"/>
                <a:ea typeface="Times New Roman" pitchFamily="18" charset="0"/>
                <a:cs typeface="Tahoma" pitchFamily="34" charset="0"/>
              </a:rPr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3479646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 -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762768" y="496375"/>
            <a:ext cx="8164214" cy="734907"/>
          </a:xfrm>
        </p:spPr>
        <p:txBody>
          <a:bodyPr anchor="b" anchorCtr="0">
            <a:normAutofit/>
          </a:bodyPr>
          <a:lstStyle>
            <a:lvl1pPr>
              <a:defRPr sz="1800" baseline="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 noProof="0" dirty="0" smtClean="0"/>
              <a:t>Click and modify the title</a:t>
            </a:r>
            <a:endParaRPr lang="en-US" noProof="0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93382" y="729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fld id="{F65A43FA-B5B0-A941-AA16-C472E5260EE4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8" name="Espace réservé du pied de page 7"/>
          <p:cNvSpPr>
            <a:spLocks noGrp="1"/>
          </p:cNvSpPr>
          <p:nvPr>
            <p:ph type="ftr" sz="quarter" idx="3"/>
          </p:nvPr>
        </p:nvSpPr>
        <p:spPr>
          <a:xfrm>
            <a:off x="-2215370" y="3599670"/>
            <a:ext cx="4824440" cy="3429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endParaRPr lang="en-US" noProof="0"/>
          </a:p>
        </p:txBody>
      </p:sp>
      <p:sp>
        <p:nvSpPr>
          <p:cNvPr id="9" name="Espace réservé du contenu 6"/>
          <p:cNvSpPr>
            <a:spLocks noGrp="1"/>
          </p:cNvSpPr>
          <p:nvPr>
            <p:ph sz="quarter" idx="13" hasCustomPrompt="1"/>
          </p:nvPr>
        </p:nvSpPr>
        <p:spPr>
          <a:xfrm>
            <a:off x="762000" y="1780060"/>
            <a:ext cx="8164982" cy="4355001"/>
          </a:xfrm>
        </p:spPr>
        <p:txBody>
          <a:bodyPr/>
          <a:lstStyle>
            <a:lvl1pPr algn="just">
              <a:defRPr sz="1600" b="1" baseline="0">
                <a:solidFill>
                  <a:schemeClr val="tx1"/>
                </a:solidFill>
                <a:latin typeface="+mn-lt"/>
              </a:defRPr>
            </a:lvl1pPr>
            <a:lvl2pPr algn="just"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 algn="just">
              <a:defRPr b="0">
                <a:latin typeface="+mn-lt"/>
              </a:defRPr>
            </a:lvl3pPr>
            <a:lvl4pPr algn="just">
              <a:defRPr sz="1200">
                <a:latin typeface="+mn-lt"/>
              </a:defRPr>
            </a:lvl4pPr>
            <a:lvl5pPr algn="just">
              <a:defRPr sz="1200" i="1" baseline="0">
                <a:latin typeface="+mn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6" hasCustomPrompt="1"/>
          </p:nvPr>
        </p:nvSpPr>
        <p:spPr>
          <a:xfrm>
            <a:off x="766831" y="1308573"/>
            <a:ext cx="8160151" cy="471487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latin typeface="+mn-lt"/>
              </a:defRPr>
            </a:lvl1pPr>
          </a:lstStyle>
          <a:p>
            <a:pPr lvl="0"/>
            <a:r>
              <a:rPr lang="en-US" noProof="0" dirty="0" smtClean="0"/>
              <a:t>Click to modify the subtitle</a:t>
            </a:r>
            <a:endParaRPr lang="en-US" noProof="0" dirty="0"/>
          </a:p>
        </p:txBody>
      </p:sp>
      <p:cxnSp>
        <p:nvCxnSpPr>
          <p:cNvPr id="11" name="Connecteur droit 10"/>
          <p:cNvCxnSpPr>
            <a:cxnSpLocks noChangeAspect="1"/>
          </p:cNvCxnSpPr>
          <p:nvPr userDrawn="1"/>
        </p:nvCxnSpPr>
        <p:spPr>
          <a:xfrm flipH="1">
            <a:off x="4" y="1090132"/>
            <a:ext cx="762764" cy="0"/>
          </a:xfrm>
          <a:prstGeom prst="line">
            <a:avLst/>
          </a:prstGeom>
          <a:ln w="50800" cmpd="sng">
            <a:solidFill>
              <a:srgbClr val="CD09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16"/>
          <p:cNvSpPr>
            <a:spLocks noChangeArrowheads="1"/>
          </p:cNvSpPr>
          <p:nvPr userDrawn="1"/>
        </p:nvSpPr>
        <p:spPr bwMode="auto">
          <a:xfrm>
            <a:off x="8250830" y="6626697"/>
            <a:ext cx="86754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900" b="0">
                <a:solidFill>
                  <a:srgbClr val="808080"/>
                </a:solidFill>
                <a:latin typeface="+mn-lt"/>
                <a:ea typeface="Times New Roman" pitchFamily="18" charset="0"/>
                <a:cs typeface="Tahoma" pitchFamily="34" charset="0"/>
              </a:rPr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87212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quarter" idx="13" hasCustomPrompt="1"/>
          </p:nvPr>
        </p:nvSpPr>
        <p:spPr>
          <a:xfrm>
            <a:off x="762000" y="1282700"/>
            <a:ext cx="8164513" cy="4838700"/>
          </a:xfrm>
        </p:spPr>
        <p:txBody>
          <a:bodyPr/>
          <a:lstStyle>
            <a:lvl1pPr marL="269875" indent="-269875" algn="just">
              <a:defRPr sz="1600" b="1" baseline="0">
                <a:solidFill>
                  <a:schemeClr val="tx1"/>
                </a:solidFill>
                <a:latin typeface="+mn-lt"/>
              </a:defRPr>
            </a:lvl1pPr>
            <a:lvl2pPr algn="just"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 algn="just">
              <a:defRPr b="0">
                <a:latin typeface="+mn-lt"/>
              </a:defRPr>
            </a:lvl3pPr>
            <a:lvl4pPr algn="just">
              <a:defRPr sz="1200">
                <a:latin typeface="+mn-lt"/>
              </a:defRPr>
            </a:lvl4pPr>
            <a:lvl5pPr algn="just">
              <a:defRPr sz="1200" i="1">
                <a:latin typeface="+mn-lt"/>
              </a:defRPr>
            </a:lvl5pPr>
          </a:lstStyle>
          <a:p>
            <a:pPr lvl="0"/>
            <a:r>
              <a:rPr lang="en-US" noProof="0" dirty="0" smtClean="0"/>
              <a:t>Click to edit master title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762768" y="496375"/>
            <a:ext cx="8164214" cy="734907"/>
          </a:xfrm>
        </p:spPr>
        <p:txBody>
          <a:bodyPr anchor="b" anchorCtr="0">
            <a:normAutofit/>
          </a:bodyPr>
          <a:lstStyle>
            <a:lvl1pPr>
              <a:defRPr sz="2400" baseline="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 noProof="0" dirty="0" smtClean="0"/>
              <a:t>Click and modify the title</a:t>
            </a:r>
            <a:endParaRPr lang="en-US" noProof="0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93382" y="729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fld id="{F65A43FA-B5B0-A941-AA16-C472E5260EE4}" type="slidenum">
              <a:rPr lang="en-US" noProof="0" smtClean="0"/>
              <a:pPr/>
              <a:t>‹N°›</a:t>
            </a:fld>
            <a:endParaRPr lang="en-US" noProof="0"/>
          </a:p>
        </p:txBody>
      </p:sp>
      <p:cxnSp>
        <p:nvCxnSpPr>
          <p:cNvPr id="8" name="Connecteur droit 7"/>
          <p:cNvCxnSpPr>
            <a:cxnSpLocks noChangeAspect="1"/>
          </p:cNvCxnSpPr>
          <p:nvPr userDrawn="1"/>
        </p:nvCxnSpPr>
        <p:spPr>
          <a:xfrm flipH="1">
            <a:off x="4" y="1090132"/>
            <a:ext cx="762764" cy="0"/>
          </a:xfrm>
          <a:prstGeom prst="line">
            <a:avLst/>
          </a:prstGeom>
          <a:ln w="50800" cmpd="sng">
            <a:solidFill>
              <a:srgbClr val="CD09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16"/>
          <p:cNvSpPr>
            <a:spLocks noChangeArrowheads="1"/>
          </p:cNvSpPr>
          <p:nvPr userDrawn="1"/>
        </p:nvSpPr>
        <p:spPr bwMode="auto">
          <a:xfrm>
            <a:off x="8250830" y="6626697"/>
            <a:ext cx="86754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900" b="0">
                <a:solidFill>
                  <a:srgbClr val="808080"/>
                </a:solidFill>
                <a:latin typeface="+mn-lt"/>
                <a:ea typeface="Times New Roman" pitchFamily="18" charset="0"/>
                <a:cs typeface="Tahoma" pitchFamily="34" charset="0"/>
              </a:rPr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3675367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 -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6"/>
          <p:cNvSpPr>
            <a:spLocks noGrp="1"/>
          </p:cNvSpPr>
          <p:nvPr>
            <p:ph sz="quarter" idx="13" hasCustomPrompt="1"/>
          </p:nvPr>
        </p:nvSpPr>
        <p:spPr>
          <a:xfrm>
            <a:off x="762000" y="1780060"/>
            <a:ext cx="3988129" cy="4328165"/>
          </a:xfrm>
        </p:spPr>
        <p:txBody>
          <a:bodyPr/>
          <a:lstStyle>
            <a:lvl1pPr algn="just">
              <a:defRPr sz="1400" b="1" baseline="0">
                <a:solidFill>
                  <a:schemeClr val="tx1"/>
                </a:solidFill>
                <a:latin typeface="+mn-lt"/>
              </a:defRPr>
            </a:lvl1pPr>
            <a:lvl2pPr algn="just"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 algn="just">
              <a:defRPr b="0">
                <a:latin typeface="+mn-lt"/>
              </a:defRPr>
            </a:lvl3pPr>
            <a:lvl4pPr algn="just">
              <a:defRPr sz="1200">
                <a:latin typeface="+mn-lt"/>
              </a:defRPr>
            </a:lvl4pPr>
            <a:lvl5pPr algn="just">
              <a:defRPr sz="1200" i="1" baseline="0">
                <a:latin typeface="+mn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7" name="Espace réservé du contenu 6"/>
          <p:cNvSpPr>
            <a:spLocks noGrp="1"/>
          </p:cNvSpPr>
          <p:nvPr>
            <p:ph sz="quarter" idx="14" hasCustomPrompt="1"/>
          </p:nvPr>
        </p:nvSpPr>
        <p:spPr>
          <a:xfrm>
            <a:off x="4944013" y="1792760"/>
            <a:ext cx="3982969" cy="4315940"/>
          </a:xfrm>
        </p:spPr>
        <p:txBody>
          <a:bodyPr/>
          <a:lstStyle>
            <a:lvl1pPr algn="just">
              <a:defRPr sz="1400" b="1">
                <a:solidFill>
                  <a:schemeClr val="tx1"/>
                </a:solidFill>
                <a:latin typeface="+mn-lt"/>
              </a:defRPr>
            </a:lvl1pPr>
            <a:lvl2pPr algn="just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 algn="just">
              <a:defRPr b="0">
                <a:latin typeface="+mn-lt"/>
              </a:defRPr>
            </a:lvl3pPr>
            <a:lvl4pPr algn="just">
              <a:defRPr sz="1200">
                <a:latin typeface="+mn-lt"/>
              </a:defRPr>
            </a:lvl4pPr>
            <a:lvl5pPr algn="just">
              <a:defRPr sz="1200" i="1">
                <a:latin typeface="+mn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62768" y="496375"/>
            <a:ext cx="8164214" cy="734907"/>
          </a:xfrm>
        </p:spPr>
        <p:txBody>
          <a:bodyPr>
            <a:normAutofit/>
          </a:bodyPr>
          <a:lstStyle>
            <a:lvl1pPr>
              <a:defRPr sz="180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 noProof="0" dirty="0" smtClean="0"/>
              <a:t>Click and modify the title</a:t>
            </a:r>
            <a:endParaRPr lang="en-US" noProof="0" dirty="0"/>
          </a:p>
        </p:txBody>
      </p:sp>
      <p:sp>
        <p:nvSpPr>
          <p:cNvPr id="2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93382" y="729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fld id="{F65A43FA-B5B0-A941-AA16-C472E5260EE4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 hasCustomPrompt="1"/>
          </p:nvPr>
        </p:nvSpPr>
        <p:spPr>
          <a:xfrm>
            <a:off x="766831" y="1308573"/>
            <a:ext cx="3987800" cy="471487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latin typeface="+mn-lt"/>
              </a:defRPr>
            </a:lvl1pPr>
          </a:lstStyle>
          <a:p>
            <a:pPr lvl="0"/>
            <a:r>
              <a:rPr lang="en-US" noProof="0" dirty="0" smtClean="0"/>
              <a:t>Click to modify the subtitle</a:t>
            </a:r>
            <a:endParaRPr lang="en-US" noProof="0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17" hasCustomPrompt="1"/>
          </p:nvPr>
        </p:nvSpPr>
        <p:spPr>
          <a:xfrm>
            <a:off x="4944013" y="1321273"/>
            <a:ext cx="3987800" cy="471487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latin typeface="+mn-lt"/>
              </a:defRPr>
            </a:lvl1pPr>
          </a:lstStyle>
          <a:p>
            <a:pPr lvl="0"/>
            <a:r>
              <a:rPr lang="en-US" noProof="0" smtClean="0"/>
              <a:t>Click to modify the subtitle</a:t>
            </a:r>
            <a:endParaRPr lang="en-US" noProof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3"/>
          </p:nvPr>
        </p:nvSpPr>
        <p:spPr>
          <a:xfrm>
            <a:off x="-2215370" y="3599670"/>
            <a:ext cx="4824440" cy="3429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endParaRPr lang="en-US" noProof="0" dirty="0"/>
          </a:p>
        </p:txBody>
      </p:sp>
      <p:cxnSp>
        <p:nvCxnSpPr>
          <p:cNvPr id="10" name="Connecteur droit 9"/>
          <p:cNvCxnSpPr>
            <a:cxnSpLocks noChangeAspect="1"/>
          </p:cNvCxnSpPr>
          <p:nvPr userDrawn="1"/>
        </p:nvCxnSpPr>
        <p:spPr>
          <a:xfrm flipH="1">
            <a:off x="4" y="1090132"/>
            <a:ext cx="762764" cy="0"/>
          </a:xfrm>
          <a:prstGeom prst="line">
            <a:avLst/>
          </a:prstGeom>
          <a:ln w="50800" cmpd="sng">
            <a:solidFill>
              <a:srgbClr val="CD09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6"/>
          <p:cNvSpPr>
            <a:spLocks noChangeArrowheads="1"/>
          </p:cNvSpPr>
          <p:nvPr userDrawn="1"/>
        </p:nvSpPr>
        <p:spPr bwMode="auto">
          <a:xfrm>
            <a:off x="8250830" y="6626697"/>
            <a:ext cx="86754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900" b="0">
                <a:solidFill>
                  <a:srgbClr val="808080"/>
                </a:solidFill>
                <a:latin typeface="+mn-lt"/>
                <a:ea typeface="Times New Roman" pitchFamily="18" charset="0"/>
                <a:cs typeface="Tahoma" pitchFamily="34" charset="0"/>
              </a:rPr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1778952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6"/>
          <p:cNvSpPr>
            <a:spLocks noGrp="1"/>
          </p:cNvSpPr>
          <p:nvPr>
            <p:ph sz="quarter" idx="13" hasCustomPrompt="1"/>
          </p:nvPr>
        </p:nvSpPr>
        <p:spPr>
          <a:xfrm>
            <a:off x="762000" y="1282700"/>
            <a:ext cx="3988129" cy="4804115"/>
          </a:xfrm>
        </p:spPr>
        <p:txBody>
          <a:bodyPr/>
          <a:lstStyle>
            <a:lvl1pPr algn="just">
              <a:defRPr sz="1400" b="1" baseline="0">
                <a:solidFill>
                  <a:schemeClr val="tx1"/>
                </a:solidFill>
                <a:latin typeface="+mn-lt"/>
              </a:defRPr>
            </a:lvl1pPr>
            <a:lvl2pPr algn="just">
              <a:defRPr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 algn="just">
              <a:defRPr b="0">
                <a:latin typeface="+mn-lt"/>
              </a:defRPr>
            </a:lvl3pPr>
            <a:lvl4pPr algn="just">
              <a:defRPr sz="1200">
                <a:latin typeface="+mn-lt"/>
              </a:defRPr>
            </a:lvl4pPr>
            <a:lvl5pPr algn="just">
              <a:defRPr sz="1200" i="1" baseline="0">
                <a:latin typeface="+mn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7" name="Espace réservé du contenu 6"/>
          <p:cNvSpPr>
            <a:spLocks noGrp="1"/>
          </p:cNvSpPr>
          <p:nvPr>
            <p:ph sz="quarter" idx="14" hasCustomPrompt="1"/>
          </p:nvPr>
        </p:nvSpPr>
        <p:spPr>
          <a:xfrm>
            <a:off x="4944013" y="1282700"/>
            <a:ext cx="3982969" cy="4804588"/>
          </a:xfrm>
        </p:spPr>
        <p:txBody>
          <a:bodyPr/>
          <a:lstStyle>
            <a:lvl1pPr algn="just">
              <a:defRPr sz="1400" b="1">
                <a:solidFill>
                  <a:schemeClr val="tx1"/>
                </a:solidFill>
                <a:latin typeface="+mn-lt"/>
              </a:defRPr>
            </a:lvl1pPr>
            <a:lvl2pPr algn="just"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 algn="just">
              <a:defRPr b="0">
                <a:latin typeface="+mn-lt"/>
              </a:defRPr>
            </a:lvl3pPr>
            <a:lvl4pPr algn="just">
              <a:defRPr sz="1200">
                <a:latin typeface="+mn-lt"/>
              </a:defRPr>
            </a:lvl4pPr>
            <a:lvl5pPr algn="just">
              <a:defRPr sz="1200" i="1">
                <a:latin typeface="+mn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62768" y="496375"/>
            <a:ext cx="8164214" cy="734907"/>
          </a:xfrm>
        </p:spPr>
        <p:txBody>
          <a:bodyPr>
            <a:normAutofit/>
          </a:bodyPr>
          <a:lstStyle>
            <a:lvl1pPr algn="just">
              <a:defRPr sz="180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 noProof="0" dirty="0" smtClean="0"/>
              <a:t>Click and modify the title</a:t>
            </a:r>
            <a:endParaRPr lang="en-US" noProof="0" dirty="0"/>
          </a:p>
        </p:txBody>
      </p:sp>
      <p:sp>
        <p:nvSpPr>
          <p:cNvPr id="2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93382" y="729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fld id="{F65A43FA-B5B0-A941-AA16-C472E5260EE4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3" name="Espace réservé du pied de page 7"/>
          <p:cNvSpPr>
            <a:spLocks noGrp="1"/>
          </p:cNvSpPr>
          <p:nvPr>
            <p:ph type="ftr" sz="quarter" idx="3"/>
          </p:nvPr>
        </p:nvSpPr>
        <p:spPr>
          <a:xfrm>
            <a:off x="-2215370" y="3599670"/>
            <a:ext cx="4824440" cy="3429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endParaRPr lang="en-US" noProof="0"/>
          </a:p>
        </p:txBody>
      </p:sp>
      <p:cxnSp>
        <p:nvCxnSpPr>
          <p:cNvPr id="8" name="Connecteur droit 7"/>
          <p:cNvCxnSpPr>
            <a:cxnSpLocks noChangeAspect="1"/>
          </p:cNvCxnSpPr>
          <p:nvPr userDrawn="1"/>
        </p:nvCxnSpPr>
        <p:spPr>
          <a:xfrm flipH="1">
            <a:off x="4" y="1090132"/>
            <a:ext cx="762764" cy="0"/>
          </a:xfrm>
          <a:prstGeom prst="line">
            <a:avLst/>
          </a:prstGeom>
          <a:ln w="50800" cmpd="sng">
            <a:solidFill>
              <a:srgbClr val="CD09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16"/>
          <p:cNvSpPr>
            <a:spLocks noChangeArrowheads="1"/>
          </p:cNvSpPr>
          <p:nvPr userDrawn="1"/>
        </p:nvSpPr>
        <p:spPr bwMode="auto">
          <a:xfrm>
            <a:off x="8250830" y="6626697"/>
            <a:ext cx="86754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900" b="0">
                <a:solidFill>
                  <a:srgbClr val="808080"/>
                </a:solidFill>
                <a:latin typeface="+mn-lt"/>
                <a:ea typeface="Times New Roman" pitchFamily="18" charset="0"/>
                <a:cs typeface="Tahoma" pitchFamily="34" charset="0"/>
              </a:rPr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37611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62768" y="509075"/>
            <a:ext cx="8164214" cy="73490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smtClean="0"/>
              <a:t>Click and modify the title</a:t>
            </a:r>
            <a:endParaRPr lang="en-US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62766" y="1320800"/>
            <a:ext cx="8164215" cy="513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title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7"/>
            <a:r>
              <a:rPr lang="en-US" noProof="0" dirty="0" smtClean="0"/>
              <a:t>Eight level</a:t>
            </a:r>
          </a:p>
          <a:p>
            <a:pPr lvl="8"/>
            <a:r>
              <a:rPr lang="en-US" noProof="0" dirty="0" err="1" smtClean="0"/>
              <a:t>Neinth</a:t>
            </a:r>
            <a:r>
              <a:rPr lang="en-US" noProof="0" dirty="0" smtClean="0"/>
              <a:t>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93382" y="729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fld id="{F65A43FA-B5B0-A941-AA16-C472E5260EE4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8" name="Espace réservé du pied de page 7"/>
          <p:cNvSpPr>
            <a:spLocks noGrp="1"/>
          </p:cNvSpPr>
          <p:nvPr>
            <p:ph type="ftr" sz="quarter" idx="3"/>
          </p:nvPr>
        </p:nvSpPr>
        <p:spPr>
          <a:xfrm>
            <a:off x="-2215370" y="3663170"/>
            <a:ext cx="4824440" cy="3429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noProof="0" smtClean="0">
              <a:solidFill>
                <a:srgbClr val="8C8E90"/>
              </a:solidFill>
            </a:endParaRPr>
          </a:p>
        </p:txBody>
      </p:sp>
      <p:pic>
        <p:nvPicPr>
          <p:cNvPr id="8" name="Image 7" descr="A+A Logo rvb 2013.eps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74" y="77075"/>
            <a:ext cx="527230" cy="43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6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1800" b="1" kern="1200">
          <a:solidFill>
            <a:srgbClr val="C00000"/>
          </a:solidFill>
          <a:latin typeface="+mn-lt"/>
          <a:ea typeface="+mj-ea"/>
          <a:cs typeface="Arial"/>
        </a:defRPr>
      </a:lvl1pPr>
    </p:titleStyle>
    <p:bodyStyle>
      <a:lvl1pPr marL="0" indent="-270000" algn="l" defTabSz="457200" rtl="0" eaLnBrk="1" latinLnBrk="0" hangingPunct="1">
        <a:spcBef>
          <a:spcPct val="20000"/>
        </a:spcBef>
        <a:buClr>
          <a:srgbClr val="CD0920"/>
        </a:buClr>
        <a:buSzPct val="110000"/>
        <a:buFont typeface="Wingdings" charset="2"/>
        <a:buChar char="§"/>
        <a:defRPr sz="1400" kern="1200">
          <a:solidFill>
            <a:schemeClr val="tx1"/>
          </a:solidFill>
          <a:latin typeface="Arial"/>
          <a:ea typeface="+mn-ea"/>
          <a:cs typeface="Arial"/>
        </a:defRPr>
      </a:lvl1pPr>
      <a:lvl2pPr marL="583200" indent="-270000" algn="l" defTabSz="457200" rtl="0" eaLnBrk="1" latinLnBrk="0" hangingPunct="1">
        <a:spcBef>
          <a:spcPct val="20000"/>
        </a:spcBef>
        <a:buClr>
          <a:srgbClr val="CD0920"/>
        </a:buClr>
        <a:buFont typeface="Arial"/>
        <a:buChar char="▪"/>
        <a:defRPr sz="1400" kern="1200">
          <a:solidFill>
            <a:schemeClr val="tx1"/>
          </a:solidFill>
          <a:latin typeface="Arial"/>
          <a:ea typeface="+mn-ea"/>
          <a:cs typeface="Arial"/>
        </a:defRPr>
      </a:lvl2pPr>
      <a:lvl3pPr marL="864000" indent="-270000" algn="l" defTabSz="457200" rtl="0" eaLnBrk="1" latinLnBrk="0" hangingPunct="1">
        <a:spcBef>
          <a:spcPct val="20000"/>
        </a:spcBef>
        <a:buClr>
          <a:srgbClr val="CD0920"/>
        </a:buClr>
        <a:buFont typeface="Courier New"/>
        <a:buChar char="o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170000" indent="-270000" algn="l" defTabSz="457200" rtl="0" eaLnBrk="1" latinLnBrk="0" hangingPunct="1">
        <a:spcBef>
          <a:spcPct val="20000"/>
        </a:spcBef>
        <a:buClr>
          <a:srgbClr val="CD0920"/>
        </a:buClr>
        <a:buFont typeface="Lucida Grande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1435100" indent="-271463" algn="l" defTabSz="457200" rtl="0" eaLnBrk="1" latinLnBrk="0" hangingPunct="1">
        <a:spcBef>
          <a:spcPct val="20000"/>
        </a:spcBef>
        <a:buClr>
          <a:srgbClr val="CD0920"/>
        </a:buClr>
        <a:buFont typeface="Arial"/>
        <a:buChar char="•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1704975" indent="-269875" algn="l" defTabSz="457200" rtl="0" eaLnBrk="1" latinLnBrk="0" hangingPunct="1">
        <a:spcBef>
          <a:spcPts val="24"/>
        </a:spcBef>
        <a:buClr>
          <a:srgbClr val="CD0C22"/>
        </a:buClr>
        <a:buSzPct val="80000"/>
        <a:buFont typeface="Arial"/>
        <a:buChar char="•"/>
        <a:defRPr sz="1400" kern="1200">
          <a:solidFill>
            <a:schemeClr val="tx1"/>
          </a:solidFill>
          <a:latin typeface="Arial"/>
          <a:ea typeface="+mn-ea"/>
          <a:cs typeface="Arial"/>
        </a:defRPr>
      </a:lvl6pPr>
      <a:lvl7pPr marL="1974850" indent="-269875" algn="l" defTabSz="457200" rtl="0" eaLnBrk="1" latinLnBrk="0" hangingPunct="1">
        <a:spcBef>
          <a:spcPct val="20000"/>
        </a:spcBef>
        <a:buClr>
          <a:srgbClr val="CD0C22"/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/>
          <a:ea typeface="+mn-ea"/>
          <a:cs typeface="Arial"/>
        </a:defRPr>
      </a:lvl7pPr>
      <a:lvl8pPr marL="2246313" indent="-271463" algn="l" defTabSz="457200" rtl="0" eaLnBrk="1" latinLnBrk="0" hangingPunct="1">
        <a:spcBef>
          <a:spcPct val="20000"/>
        </a:spcBef>
        <a:buClr>
          <a:srgbClr val="CD0C22"/>
        </a:buClr>
        <a:buSzPct val="80000"/>
        <a:buFont typeface="Arial"/>
        <a:buChar char="•"/>
        <a:defRPr sz="1400" kern="1200">
          <a:solidFill>
            <a:schemeClr val="tx1"/>
          </a:solidFill>
          <a:latin typeface="Arial"/>
          <a:ea typeface="+mn-ea"/>
          <a:cs typeface="Arial"/>
        </a:defRPr>
      </a:lvl8pPr>
      <a:lvl9pPr marL="2516188" indent="-269875" algn="l" defTabSz="457200" rtl="0" eaLnBrk="1" latinLnBrk="0" hangingPunct="1">
        <a:spcBef>
          <a:spcPct val="20000"/>
        </a:spcBef>
        <a:buClr>
          <a:srgbClr val="CD0C22"/>
        </a:buClr>
        <a:buSzPct val="80000"/>
        <a:buFont typeface="Arial"/>
        <a:buChar char="•"/>
        <a:defRPr sz="1400" kern="1200">
          <a:solidFill>
            <a:schemeClr val="tx1"/>
          </a:solidFill>
          <a:latin typeface="Arial"/>
          <a:ea typeface="+mn-ea"/>
          <a:cs typeface="Arial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62768" y="509075"/>
            <a:ext cx="8164214" cy="73490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smtClean="0"/>
              <a:t>Click and modify the title</a:t>
            </a:r>
            <a:endParaRPr lang="en-US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62766" y="1320800"/>
            <a:ext cx="8164215" cy="513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title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7"/>
            <a:r>
              <a:rPr lang="en-US" noProof="0" dirty="0" smtClean="0"/>
              <a:t>Eight level</a:t>
            </a:r>
          </a:p>
          <a:p>
            <a:pPr lvl="8"/>
            <a:r>
              <a:rPr lang="en-US" noProof="0" dirty="0" err="1" smtClean="0"/>
              <a:t>Neinth</a:t>
            </a:r>
            <a:r>
              <a:rPr lang="en-US" noProof="0" dirty="0" smtClean="0"/>
              <a:t>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93382" y="729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fld id="{F65A43FA-B5B0-A941-AA16-C472E5260EE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Espace réservé du pied de page 7"/>
          <p:cNvSpPr>
            <a:spLocks noGrp="1"/>
          </p:cNvSpPr>
          <p:nvPr>
            <p:ph type="ftr" sz="quarter" idx="3"/>
          </p:nvPr>
        </p:nvSpPr>
        <p:spPr>
          <a:xfrm>
            <a:off x="-2215370" y="3663170"/>
            <a:ext cx="4824440" cy="3429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smtClean="0">
              <a:solidFill>
                <a:srgbClr val="8C8E90"/>
              </a:solidFill>
            </a:endParaRPr>
          </a:p>
        </p:txBody>
      </p:sp>
      <p:pic>
        <p:nvPicPr>
          <p:cNvPr id="8" name="Image 7" descr="A+A Logo rvb 2013.eps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74" y="77075"/>
            <a:ext cx="527230" cy="43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6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1800" b="1" kern="1200">
          <a:solidFill>
            <a:srgbClr val="C00000"/>
          </a:solidFill>
          <a:latin typeface="+mn-lt"/>
          <a:ea typeface="+mj-ea"/>
          <a:cs typeface="Arial"/>
        </a:defRPr>
      </a:lvl1pPr>
    </p:titleStyle>
    <p:bodyStyle>
      <a:lvl1pPr marL="0" indent="-270000" algn="l" defTabSz="457200" rtl="0" eaLnBrk="1" latinLnBrk="0" hangingPunct="1">
        <a:spcBef>
          <a:spcPct val="20000"/>
        </a:spcBef>
        <a:buClr>
          <a:srgbClr val="CD0920"/>
        </a:buClr>
        <a:buSzPct val="110000"/>
        <a:buFont typeface="Wingdings" charset="2"/>
        <a:buChar char="§"/>
        <a:defRPr sz="1400" kern="1200">
          <a:solidFill>
            <a:schemeClr val="tx1"/>
          </a:solidFill>
          <a:latin typeface="Arial"/>
          <a:ea typeface="+mn-ea"/>
          <a:cs typeface="Arial"/>
        </a:defRPr>
      </a:lvl1pPr>
      <a:lvl2pPr marL="583200" indent="-270000" algn="l" defTabSz="457200" rtl="0" eaLnBrk="1" latinLnBrk="0" hangingPunct="1">
        <a:spcBef>
          <a:spcPct val="20000"/>
        </a:spcBef>
        <a:buClr>
          <a:srgbClr val="CD0920"/>
        </a:buClr>
        <a:buFont typeface="Arial"/>
        <a:buChar char="▪"/>
        <a:defRPr sz="1400" kern="1200">
          <a:solidFill>
            <a:schemeClr val="tx1"/>
          </a:solidFill>
          <a:latin typeface="Arial"/>
          <a:ea typeface="+mn-ea"/>
          <a:cs typeface="Arial"/>
        </a:defRPr>
      </a:lvl2pPr>
      <a:lvl3pPr marL="864000" indent="-270000" algn="l" defTabSz="457200" rtl="0" eaLnBrk="1" latinLnBrk="0" hangingPunct="1">
        <a:spcBef>
          <a:spcPct val="20000"/>
        </a:spcBef>
        <a:buClr>
          <a:srgbClr val="CD0920"/>
        </a:buClr>
        <a:buFont typeface="Courier New"/>
        <a:buChar char="o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170000" indent="-270000" algn="l" defTabSz="457200" rtl="0" eaLnBrk="1" latinLnBrk="0" hangingPunct="1">
        <a:spcBef>
          <a:spcPct val="20000"/>
        </a:spcBef>
        <a:buClr>
          <a:srgbClr val="CD0920"/>
        </a:buClr>
        <a:buFont typeface="Lucida Grande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1435100" indent="-271463" algn="l" defTabSz="457200" rtl="0" eaLnBrk="1" latinLnBrk="0" hangingPunct="1">
        <a:spcBef>
          <a:spcPct val="20000"/>
        </a:spcBef>
        <a:buClr>
          <a:srgbClr val="CD0920"/>
        </a:buClr>
        <a:buFont typeface="Arial"/>
        <a:buChar char="•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1704975" indent="-269875" algn="l" defTabSz="457200" rtl="0" eaLnBrk="1" latinLnBrk="0" hangingPunct="1">
        <a:spcBef>
          <a:spcPts val="24"/>
        </a:spcBef>
        <a:buClr>
          <a:srgbClr val="CD0C22"/>
        </a:buClr>
        <a:buSzPct val="80000"/>
        <a:buFont typeface="Arial"/>
        <a:buChar char="•"/>
        <a:defRPr sz="1400" kern="1200">
          <a:solidFill>
            <a:schemeClr val="tx1"/>
          </a:solidFill>
          <a:latin typeface="Arial"/>
          <a:ea typeface="+mn-ea"/>
          <a:cs typeface="Arial"/>
        </a:defRPr>
      </a:lvl6pPr>
      <a:lvl7pPr marL="1974850" indent="-269875" algn="l" defTabSz="457200" rtl="0" eaLnBrk="1" latinLnBrk="0" hangingPunct="1">
        <a:spcBef>
          <a:spcPct val="20000"/>
        </a:spcBef>
        <a:buClr>
          <a:srgbClr val="CD0C22"/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/>
          <a:ea typeface="+mn-ea"/>
          <a:cs typeface="Arial"/>
        </a:defRPr>
      </a:lvl7pPr>
      <a:lvl8pPr marL="2246313" indent="-271463" algn="l" defTabSz="457200" rtl="0" eaLnBrk="1" latinLnBrk="0" hangingPunct="1">
        <a:spcBef>
          <a:spcPct val="20000"/>
        </a:spcBef>
        <a:buClr>
          <a:srgbClr val="CD0C22"/>
        </a:buClr>
        <a:buSzPct val="80000"/>
        <a:buFont typeface="Arial"/>
        <a:buChar char="•"/>
        <a:defRPr sz="1400" kern="1200">
          <a:solidFill>
            <a:schemeClr val="tx1"/>
          </a:solidFill>
          <a:latin typeface="Arial"/>
          <a:ea typeface="+mn-ea"/>
          <a:cs typeface="Arial"/>
        </a:defRPr>
      </a:lvl8pPr>
      <a:lvl9pPr marL="2516188" indent="-269875" algn="l" defTabSz="457200" rtl="0" eaLnBrk="1" latinLnBrk="0" hangingPunct="1">
        <a:spcBef>
          <a:spcPct val="20000"/>
        </a:spcBef>
        <a:buClr>
          <a:srgbClr val="CD0C22"/>
        </a:buClr>
        <a:buSzPct val="80000"/>
        <a:buFont typeface="Arial"/>
        <a:buChar char="•"/>
        <a:defRPr sz="1400" kern="1200">
          <a:solidFill>
            <a:schemeClr val="tx1"/>
          </a:solidFill>
          <a:latin typeface="Arial"/>
          <a:ea typeface="+mn-ea"/>
          <a:cs typeface="Arial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chart" Target="../charts/chart1.xm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chart" Target="../charts/chart3.xml"/><Relationship Id="rId5" Type="http://schemas.openxmlformats.org/officeDocument/2006/relationships/image" Target="../media/image22.png"/><Relationship Id="rId10" Type="http://schemas.openxmlformats.org/officeDocument/2006/relationships/chart" Target="../charts/chart2.xml"/><Relationship Id="rId4" Type="http://schemas.openxmlformats.org/officeDocument/2006/relationships/image" Target="../media/image21.emf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25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22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chart" Target="../charts/chart6.xm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8.jpeg"/><Relationship Id="rId5" Type="http://schemas.openxmlformats.org/officeDocument/2006/relationships/image" Target="../media/image23.png"/><Relationship Id="rId10" Type="http://schemas.openxmlformats.org/officeDocument/2006/relationships/image" Target="../media/image27.jpeg"/><Relationship Id="rId4" Type="http://schemas.openxmlformats.org/officeDocument/2006/relationships/image" Target="../media/image22.png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5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chart" Target="../charts/chart9.xm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8.jpeg"/><Relationship Id="rId5" Type="http://schemas.openxmlformats.org/officeDocument/2006/relationships/image" Target="../media/image23.png"/><Relationship Id="rId10" Type="http://schemas.openxmlformats.org/officeDocument/2006/relationships/image" Target="../media/image27.jpeg"/><Relationship Id="rId4" Type="http://schemas.openxmlformats.org/officeDocument/2006/relationships/image" Target="../media/image22.png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5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5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chart" Target="../charts/char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6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chart" Target="../charts/chart19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chart" Target="../charts/chart18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0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7025269" y="6552899"/>
            <a:ext cx="20964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b="1" dirty="0" smtClean="0"/>
              <a:t>E08586 RMC/CR/FB</a:t>
            </a:r>
            <a:endParaRPr lang="fr-FR" sz="1100" b="1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28"/>
          </p:nvPr>
        </p:nvSpPr>
        <p:spPr>
          <a:xfrm>
            <a:off x="0" y="2301256"/>
            <a:ext cx="2177144" cy="393700"/>
          </a:xfrm>
        </p:spPr>
        <p:txBody>
          <a:bodyPr/>
          <a:lstStyle/>
          <a:p>
            <a:pPr algn="ctr"/>
            <a:r>
              <a:rPr lang="fr-FR" dirty="0" smtClean="0"/>
              <a:t>Mars 2015</a:t>
            </a:r>
            <a:endParaRPr lang="fr-FR" dirty="0"/>
          </a:p>
          <a:p>
            <a:pPr algn="ctr"/>
            <a:endParaRPr lang="fr-FR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776" y="2407052"/>
            <a:ext cx="9334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id:image003.jpg@01CC1956.670C41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105" y="2462926"/>
            <a:ext cx="1285026" cy="73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texte 6"/>
          <p:cNvSpPr txBox="1">
            <a:spLocks/>
          </p:cNvSpPr>
          <p:nvPr/>
        </p:nvSpPr>
        <p:spPr>
          <a:xfrm>
            <a:off x="2519498" y="3436358"/>
            <a:ext cx="7150894" cy="146550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Clr>
                <a:srgbClr val="CD0920"/>
              </a:buClr>
              <a:buSzPct val="110000"/>
              <a:buFont typeface="Wingdings" charset="2"/>
              <a:buNone/>
              <a:defRPr sz="3600" b="1" kern="1200">
                <a:solidFill>
                  <a:srgbClr val="C00000"/>
                </a:solidFill>
                <a:latin typeface="Arial"/>
                <a:ea typeface="+mn-ea"/>
                <a:cs typeface="Arial"/>
              </a:defRPr>
            </a:lvl1pPr>
            <a:lvl2pPr marL="583200" indent="-270000" algn="l" defTabSz="457200" rtl="0" eaLnBrk="1" latinLnBrk="0" hangingPunct="1">
              <a:spcBef>
                <a:spcPts val="600"/>
              </a:spcBef>
              <a:buClr>
                <a:srgbClr val="CD0920"/>
              </a:buClr>
              <a:buFont typeface="Arial"/>
              <a:buChar char="▪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64000" indent="-270000" algn="l" defTabSz="457200" rtl="0" eaLnBrk="1" latinLnBrk="0" hangingPunct="1">
              <a:spcBef>
                <a:spcPct val="20000"/>
              </a:spcBef>
              <a:buClr>
                <a:srgbClr val="CD0920"/>
              </a:buClr>
              <a:buFont typeface="Courier New"/>
              <a:buChar char="o"/>
              <a:defRPr sz="1100" b="0" i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70000" indent="-270000" algn="l" defTabSz="457200" rtl="0" eaLnBrk="1" latinLnBrk="0" hangingPunct="1">
              <a:spcBef>
                <a:spcPct val="20000"/>
              </a:spcBef>
              <a:buClr>
                <a:srgbClr val="CD0920"/>
              </a:buClr>
              <a:buFont typeface="Lucida Grande"/>
              <a:buChar char="–"/>
              <a:defRPr sz="1100" b="0" i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35100" indent="-271463" algn="l" defTabSz="457200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kumimoji="1" lang="fr-FR" sz="1100" b="0" i="1" kern="120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436813" indent="-285750" algn="l" defTabSz="457200" rtl="0" eaLnBrk="1" latinLnBrk="0" hangingPunct="1">
              <a:spcBef>
                <a:spcPts val="24"/>
              </a:spcBef>
              <a:buClr>
                <a:srgbClr val="CD0C22"/>
              </a:buClr>
              <a:buSzPct val="80000"/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1974850" indent="-269875" algn="l" defTabSz="457200" rtl="0" eaLnBrk="1" latinLnBrk="0" hangingPunct="1">
              <a:spcBef>
                <a:spcPct val="20000"/>
              </a:spcBef>
              <a:buClr>
                <a:srgbClr val="CD0C22"/>
              </a:buClr>
              <a:buSzPct val="80000"/>
              <a:buFont typeface="Arial"/>
              <a:buChar char="•"/>
              <a:tabLst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46313" indent="-271463" algn="l" defTabSz="457200" rtl="0" eaLnBrk="1" latinLnBrk="0" hangingPunct="1">
              <a:spcBef>
                <a:spcPct val="20000"/>
              </a:spcBef>
              <a:buClr>
                <a:srgbClr val="CD0C22"/>
              </a:buClr>
              <a:buSzPct val="80000"/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516188" indent="-269875" algn="l" defTabSz="457200" rtl="0" eaLnBrk="1" latinLnBrk="0" hangingPunct="1">
              <a:spcBef>
                <a:spcPct val="20000"/>
              </a:spcBef>
              <a:buClr>
                <a:srgbClr val="CD0C22"/>
              </a:buClr>
              <a:buSzPct val="80000"/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D0920"/>
              </a:buClr>
              <a:buSzPct val="110000"/>
              <a:buFont typeface="Wingdings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Impact de la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polymédication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sur la prise de traitement dans la myélome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43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1. Traitements </a:t>
            </a:r>
            <a:r>
              <a:rPr lang="fr-FR" dirty="0" smtClean="0"/>
              <a:t>actuels du </a:t>
            </a:r>
            <a:r>
              <a:rPr lang="fr-FR" dirty="0"/>
              <a:t>m</a:t>
            </a:r>
            <a:r>
              <a:rPr lang="fr-FR" dirty="0" smtClean="0"/>
              <a:t>yélome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A43FA-B5B0-A941-AA16-C472E5260EE4}" type="slidenum">
              <a:rPr lang="en-US" noProof="0" smtClean="0"/>
              <a:pPr/>
              <a:t>10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64122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Graphique 29"/>
          <p:cNvGraphicFramePr/>
          <p:nvPr>
            <p:extLst>
              <p:ext uri="{D42A27DB-BD31-4B8C-83A1-F6EECF244321}">
                <p14:modId xmlns:p14="http://schemas.microsoft.com/office/powerpoint/2010/main" val="2052462447"/>
              </p:ext>
            </p:extLst>
          </p:nvPr>
        </p:nvGraphicFramePr>
        <p:xfrm>
          <a:off x="1" y="1754882"/>
          <a:ext cx="4326340" cy="3827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768" y="438104"/>
            <a:ext cx="8164214" cy="734907"/>
          </a:xfrm>
        </p:spPr>
        <p:txBody>
          <a:bodyPr>
            <a:noAutofit/>
          </a:bodyPr>
          <a:lstStyle/>
          <a:p>
            <a:r>
              <a:rPr lang="fr-FR" dirty="0" smtClean="0">
                <a:solidFill>
                  <a:schemeClr val="bg2"/>
                </a:solidFill>
                <a:latin typeface="Calibri" pitchFamily="34" charset="0"/>
              </a:rPr>
              <a:t>Une antériorité moyenne de près de 6 ans, plus de 4 personnes sur 10 sont en troisième ligne de traitement ou plus.</a:t>
            </a:r>
            <a:endParaRPr lang="fr-FR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A43FA-B5B0-A941-AA16-C472E5260EE4}" type="slidenum">
              <a:rPr lang="en-US" noProof="0" smtClean="0"/>
              <a:pPr/>
              <a:t>11</a:t>
            </a:fld>
            <a:endParaRPr lang="en-US" noProof="0"/>
          </a:p>
        </p:txBody>
      </p:sp>
      <p:sp>
        <p:nvSpPr>
          <p:cNvPr id="10" name="Espace réservé du texte 7"/>
          <p:cNvSpPr txBox="1">
            <a:spLocks/>
          </p:cNvSpPr>
          <p:nvPr/>
        </p:nvSpPr>
        <p:spPr bwMode="auto">
          <a:xfrm>
            <a:off x="603564" y="1323349"/>
            <a:ext cx="3722777" cy="58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>
            <a:lvl1pPr marL="482600" indent="-482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" pitchFamily="2" charset="2"/>
              <a:buBlip>
                <a:blip r:embed="rId4"/>
              </a:buBlip>
              <a:defRPr kumimoji="1" sz="1600" b="1">
                <a:solidFill>
                  <a:schemeClr val="tx1"/>
                </a:solidFill>
                <a:latin typeface="+mn-lt"/>
                <a:ea typeface="+mn-ea"/>
                <a:cs typeface="+mn-cs"/>
                <a:sym typeface="Webdings" pitchFamily="18" charset="2"/>
              </a:defRPr>
            </a:lvl1pPr>
            <a:lvl2pPr marL="1141413" indent="-468313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itchFamily="2" charset="2"/>
              <a:buBlip>
                <a:blip r:embed="rId5"/>
              </a:buBlip>
              <a:defRPr kumimoji="1" sz="1600" b="1">
                <a:solidFill>
                  <a:schemeClr val="tx1"/>
                </a:solidFill>
                <a:latin typeface="+mn-lt"/>
              </a:defRPr>
            </a:lvl2pPr>
            <a:lvl3pPr marL="1716088" indent="-3841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Blip>
                <a:blip r:embed="rId6"/>
              </a:buBlip>
              <a:defRPr kumimoji="1" sz="1400">
                <a:solidFill>
                  <a:schemeClr val="tx1"/>
                </a:solidFill>
                <a:latin typeface="+mn-lt"/>
              </a:defRPr>
            </a:lvl3pPr>
            <a:lvl4pPr marL="2281238" indent="-37465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" pitchFamily="2" charset="2"/>
              <a:buBlip>
                <a:blip r:embed="rId7"/>
              </a:buBlip>
              <a:defRPr kumimoji="1" sz="1200">
                <a:solidFill>
                  <a:schemeClr val="tx1"/>
                </a:solidFill>
                <a:latin typeface="+mn-lt"/>
              </a:defRPr>
            </a:lvl4pPr>
            <a:lvl5pPr marL="2857500" indent="-385763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1200">
                <a:solidFill>
                  <a:schemeClr val="tx1"/>
                </a:solidFill>
                <a:latin typeface="+mn-lt"/>
              </a:defRPr>
            </a:lvl5pPr>
            <a:lvl6pPr marL="3314700" indent="-385763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1200">
                <a:solidFill>
                  <a:schemeClr val="tx1"/>
                </a:solidFill>
                <a:latin typeface="+mn-lt"/>
              </a:defRPr>
            </a:lvl6pPr>
            <a:lvl7pPr marL="3771900" indent="-385763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1200">
                <a:solidFill>
                  <a:schemeClr val="tx1"/>
                </a:solidFill>
                <a:latin typeface="+mn-lt"/>
              </a:defRPr>
            </a:lvl7pPr>
            <a:lvl8pPr marL="4229100" indent="-385763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1200">
                <a:solidFill>
                  <a:schemeClr val="tx1"/>
                </a:solidFill>
                <a:latin typeface="+mn-lt"/>
              </a:defRPr>
            </a:lvl8pPr>
            <a:lvl9pPr marL="4686300" indent="-385763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fr-FR" sz="1050" b="0" i="1" dirty="0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Q8. A quelle date avez-vous débuté votre premier traitement du myélome ?</a:t>
            </a:r>
            <a:endParaRPr lang="fr-FR" sz="1050" b="0" i="1" dirty="0">
              <a:solidFill>
                <a:schemeClr val="bg1">
                  <a:lumMod val="50000"/>
                </a:schemeClr>
              </a:solidFill>
              <a:cs typeface="Calibri" pitchFamily="34" charset="0"/>
            </a:endParaRPr>
          </a:p>
        </p:txBody>
      </p:sp>
      <p:pic>
        <p:nvPicPr>
          <p:cNvPr id="11" name="Image 2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53" y="1323349"/>
            <a:ext cx="270671" cy="2700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  <p:sp>
        <p:nvSpPr>
          <p:cNvPr id="7" name="Rectangle 6"/>
          <p:cNvSpPr/>
          <p:nvPr/>
        </p:nvSpPr>
        <p:spPr>
          <a:xfrm>
            <a:off x="-1" y="6628715"/>
            <a:ext cx="1760561" cy="229285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i="1" dirty="0" smtClean="0"/>
              <a:t>177 répondants </a:t>
            </a:r>
            <a:r>
              <a:rPr lang="fr-FR" sz="1100" b="1" i="1" dirty="0" smtClean="0"/>
              <a:t>= 100</a:t>
            </a:r>
            <a:r>
              <a:rPr lang="fr-FR" sz="1100" b="1" i="1" dirty="0" smtClean="0"/>
              <a:t>%</a:t>
            </a:r>
            <a:endParaRPr lang="fr-FR" sz="1100" b="1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1278427" y="3390723"/>
            <a:ext cx="1720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4">
                    <a:lumMod val="75000"/>
                  </a:schemeClr>
                </a:solidFill>
              </a:rPr>
              <a:t>Ancienneté </a:t>
            </a:r>
          </a:p>
          <a:p>
            <a:pPr algn="ctr"/>
            <a:r>
              <a:rPr lang="fr-FR" sz="1600" b="1" dirty="0" smtClean="0">
                <a:solidFill>
                  <a:schemeClr val="accent4">
                    <a:lumMod val="75000"/>
                  </a:schemeClr>
                </a:solidFill>
              </a:rPr>
              <a:t>5,8 </a:t>
            </a:r>
            <a:r>
              <a:rPr lang="fr-FR" sz="1600" b="1" dirty="0" smtClean="0">
                <a:solidFill>
                  <a:schemeClr val="accent4">
                    <a:lumMod val="75000"/>
                  </a:schemeClr>
                </a:solidFill>
              </a:rPr>
              <a:t>ans </a:t>
            </a:r>
            <a:endParaRPr lang="fr-FR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12" name="Graphique 11"/>
          <p:cNvGraphicFramePr/>
          <p:nvPr>
            <p:extLst>
              <p:ext uri="{D42A27DB-BD31-4B8C-83A1-F6EECF244321}">
                <p14:modId xmlns:p14="http://schemas.microsoft.com/office/powerpoint/2010/main" val="1174322292"/>
              </p:ext>
            </p:extLst>
          </p:nvPr>
        </p:nvGraphicFramePr>
        <p:xfrm>
          <a:off x="3744178" y="1609641"/>
          <a:ext cx="5399822" cy="4100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3" name="Rectangle 12"/>
          <p:cNvSpPr/>
          <p:nvPr/>
        </p:nvSpPr>
        <p:spPr>
          <a:xfrm>
            <a:off x="7348508" y="2297717"/>
            <a:ext cx="1243304" cy="2154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sz="800" dirty="0" smtClean="0"/>
              <a:t>+ de 10 </a:t>
            </a:r>
            <a:r>
              <a:rPr lang="fr-FR" sz="800" dirty="0" err="1" smtClean="0"/>
              <a:t>cp</a:t>
            </a:r>
            <a:r>
              <a:rPr lang="fr-FR" sz="800" dirty="0" smtClean="0"/>
              <a:t> par jour:  7 </a:t>
            </a:r>
            <a:r>
              <a:rPr lang="fr-FR" sz="800" dirty="0"/>
              <a:t>% </a:t>
            </a:r>
          </a:p>
        </p:txBody>
      </p:sp>
      <p:sp>
        <p:nvSpPr>
          <p:cNvPr id="14" name="Flèche droite 13"/>
          <p:cNvSpPr/>
          <p:nvPr/>
        </p:nvSpPr>
        <p:spPr>
          <a:xfrm>
            <a:off x="7213602" y="2370061"/>
            <a:ext cx="92553" cy="13399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pic>
        <p:nvPicPr>
          <p:cNvPr id="15" name="Image 2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679" y="5538748"/>
            <a:ext cx="270671" cy="2700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  <p:sp>
        <p:nvSpPr>
          <p:cNvPr id="16" name="Rectangle 15"/>
          <p:cNvSpPr/>
          <p:nvPr/>
        </p:nvSpPr>
        <p:spPr>
          <a:xfrm>
            <a:off x="5499686" y="5415463"/>
            <a:ext cx="457200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algn="just" eaLnBrk="0" fontAlgn="base" hangingPunct="0">
              <a:spcAft>
                <a:spcPct val="0"/>
              </a:spcAft>
              <a:buClr>
                <a:schemeClr val="tx1"/>
              </a:buClr>
              <a:buSzPct val="150000"/>
              <a:buFont typeface="Wingdings" pitchFamily="2" charset="2"/>
              <a:buNone/>
            </a:pPr>
            <a:r>
              <a:rPr kumimoji="1" lang="fr-FR" sz="1050" i="1" dirty="0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 </a:t>
            </a:r>
          </a:p>
          <a:p>
            <a:pPr algn="just" eaLnBrk="0" fontAlgn="base" hangingPunct="0">
              <a:spcAft>
                <a:spcPct val="0"/>
              </a:spcAft>
              <a:buClr>
                <a:schemeClr val="tx1"/>
              </a:buClr>
              <a:buSzPct val="150000"/>
              <a:buFont typeface="Wingdings" pitchFamily="2" charset="2"/>
              <a:buNone/>
            </a:pPr>
            <a:r>
              <a:rPr kumimoji="1" lang="fr-FR" sz="1050" i="1" dirty="0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Q9b. Actuellement, faites-vous partie d’un essai clinique ?</a:t>
            </a:r>
          </a:p>
          <a:p>
            <a:pPr algn="just" eaLnBrk="0" fontAlgn="base" hangingPunct="0">
              <a:spcAft>
                <a:spcPct val="0"/>
              </a:spcAft>
              <a:buClr>
                <a:schemeClr val="tx1"/>
              </a:buClr>
              <a:buSzPct val="150000"/>
              <a:buFont typeface="Wingdings" pitchFamily="2" charset="2"/>
              <a:buNone/>
            </a:pPr>
            <a:r>
              <a:rPr kumimoji="1" lang="fr-FR" sz="1050" i="1" dirty="0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 </a:t>
            </a:r>
          </a:p>
        </p:txBody>
      </p:sp>
      <p:graphicFrame>
        <p:nvGraphicFramePr>
          <p:cNvPr id="17" name="Graphique 16"/>
          <p:cNvGraphicFramePr/>
          <p:nvPr>
            <p:extLst>
              <p:ext uri="{D42A27DB-BD31-4B8C-83A1-F6EECF244321}">
                <p14:modId xmlns:p14="http://schemas.microsoft.com/office/powerpoint/2010/main" val="1626422186"/>
              </p:ext>
            </p:extLst>
          </p:nvPr>
        </p:nvGraphicFramePr>
        <p:xfrm>
          <a:off x="5326721" y="5473624"/>
          <a:ext cx="3600261" cy="1155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5499686" y="5230797"/>
            <a:ext cx="1913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Essai Clinique ? 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Espace réservé du texte 7"/>
          <p:cNvSpPr txBox="1">
            <a:spLocks/>
          </p:cNvSpPr>
          <p:nvPr/>
        </p:nvSpPr>
        <p:spPr bwMode="auto">
          <a:xfrm>
            <a:off x="4508395" y="1304767"/>
            <a:ext cx="5410413" cy="58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>
            <a:defPPr>
              <a:defRPr lang="fr-FR"/>
            </a:defPPr>
            <a:lvl1pPr indent="0" algn="just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" pitchFamily="2" charset="2"/>
              <a:buNone/>
              <a:defRPr kumimoji="1" sz="1050" b="0" i="1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defRPr>
            </a:lvl1pPr>
            <a:lvl2pPr marL="1141413" indent="-468313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itchFamily="2" charset="2"/>
              <a:buBlip>
                <a:blip r:embed="rId5"/>
              </a:buBlip>
              <a:defRPr kumimoji="1" sz="1600" b="1"/>
            </a:lvl2pPr>
            <a:lvl3pPr marL="1716088" indent="-384175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Blip>
                <a:blip r:embed="rId6"/>
              </a:buBlip>
              <a:defRPr kumimoji="1" sz="1400"/>
            </a:lvl3pPr>
            <a:lvl4pPr marL="2281238" indent="-37465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" pitchFamily="2" charset="2"/>
              <a:buBlip>
                <a:blip r:embed="rId7"/>
              </a:buBlip>
              <a:defRPr kumimoji="1" sz="1200"/>
            </a:lvl4pPr>
            <a:lvl5pPr marL="2857500" indent="-385763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1200"/>
            </a:lvl5pPr>
            <a:lvl6pPr marL="3314700" indent="-385763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1200"/>
            </a:lvl6pPr>
            <a:lvl7pPr marL="3771900" indent="-385763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1200"/>
            </a:lvl7pPr>
            <a:lvl8pPr marL="4229100" indent="-385763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1200"/>
            </a:lvl8pPr>
            <a:lvl9pPr marL="4686300" indent="-385763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1200"/>
            </a:lvl9pPr>
          </a:lstStyle>
          <a:p>
            <a:r>
              <a:rPr lang="fr-FR" dirty="0"/>
              <a:t>Q9a. Le traitement que vous suivez actuellement pour le myélome est-il ?</a:t>
            </a:r>
          </a:p>
        </p:txBody>
      </p:sp>
    </p:spTree>
    <p:extLst>
      <p:ext uri="{BB962C8B-B14F-4D97-AF65-F5344CB8AC3E}">
        <p14:creationId xmlns:p14="http://schemas.microsoft.com/office/powerpoint/2010/main" val="532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15953" y="2011771"/>
            <a:ext cx="6284024" cy="565843"/>
          </a:xfrm>
          <a:prstGeom prst="rect">
            <a:avLst/>
          </a:prstGeom>
          <a:solidFill>
            <a:schemeClr val="accent3">
              <a:lumMod val="20000"/>
              <a:lumOff val="80000"/>
              <a:alpha val="6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768" y="438104"/>
            <a:ext cx="8164214" cy="734907"/>
          </a:xfrm>
        </p:spPr>
        <p:txBody>
          <a:bodyPr>
            <a:noAutofit/>
          </a:bodyPr>
          <a:lstStyle/>
          <a:p>
            <a:r>
              <a:rPr lang="fr-FR" dirty="0" smtClean="0">
                <a:solidFill>
                  <a:schemeClr val="bg2"/>
                </a:solidFill>
                <a:latin typeface="Calibri" pitchFamily="34" charset="0"/>
              </a:rPr>
              <a:t>Traitements </a:t>
            </a:r>
            <a:r>
              <a:rPr lang="fr-FR" dirty="0" smtClean="0">
                <a:solidFill>
                  <a:schemeClr val="bg2"/>
                </a:solidFill>
                <a:latin typeface="Calibri" pitchFamily="34" charset="0"/>
              </a:rPr>
              <a:t>pris actuellement pour le myélome : </a:t>
            </a:r>
            <a:r>
              <a:rPr lang="fr-FR" b="0" i="1" dirty="0" smtClean="0">
                <a:solidFill>
                  <a:schemeClr val="bg2"/>
                </a:solidFill>
                <a:latin typeface="Calibri" pitchFamily="34" charset="0"/>
              </a:rPr>
              <a:t>en moyenne, deux traitements pris</a:t>
            </a:r>
            <a:endParaRPr lang="fr-FR" b="0" i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A43FA-B5B0-A941-AA16-C472E5260EE4}" type="slidenum">
              <a:rPr lang="en-US" noProof="0" smtClean="0"/>
              <a:pPr/>
              <a:t>12</a:t>
            </a:fld>
            <a:endParaRPr lang="en-US" noProof="0"/>
          </a:p>
        </p:txBody>
      </p:sp>
      <p:pic>
        <p:nvPicPr>
          <p:cNvPr id="11" name="Image 2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53" y="1323349"/>
            <a:ext cx="270671" cy="2700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  <p:sp>
        <p:nvSpPr>
          <p:cNvPr id="7" name="Rectangle 6"/>
          <p:cNvSpPr/>
          <p:nvPr/>
        </p:nvSpPr>
        <p:spPr>
          <a:xfrm>
            <a:off x="0" y="6654297"/>
            <a:ext cx="1530036" cy="203703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i="1" dirty="0" smtClean="0"/>
              <a:t>177 répondants =100%</a:t>
            </a:r>
            <a:endParaRPr lang="fr-FR" sz="1100" b="1" i="1" dirty="0"/>
          </a:p>
        </p:txBody>
      </p:sp>
      <p:cxnSp>
        <p:nvCxnSpPr>
          <p:cNvPr id="9" name="Connecteur en angle 8"/>
          <p:cNvCxnSpPr/>
          <p:nvPr/>
        </p:nvCxnSpPr>
        <p:spPr>
          <a:xfrm>
            <a:off x="6477986" y="2474178"/>
            <a:ext cx="410456" cy="347473"/>
          </a:xfrm>
          <a:prstGeom prst="bentConnector3">
            <a:avLst/>
          </a:prstGeom>
          <a:ln w="6350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Médicaments médicaux comprimés et capsules"/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81470" y="2359255"/>
            <a:ext cx="229843" cy="22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eringue à médicament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685" y="3071358"/>
            <a:ext cx="276480" cy="27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irop"/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738" y="2712980"/>
            <a:ext cx="253308" cy="25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888443" y="2236031"/>
            <a:ext cx="2128808" cy="1372368"/>
          </a:xfrm>
          <a:prstGeom prst="rect">
            <a:avLst/>
          </a:prstGeom>
          <a:noFill/>
          <a:ln w="95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2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541" y="1895854"/>
            <a:ext cx="270671" cy="2700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  <p:sp>
        <p:nvSpPr>
          <p:cNvPr id="15" name="Rectangle 14"/>
          <p:cNvSpPr/>
          <p:nvPr/>
        </p:nvSpPr>
        <p:spPr>
          <a:xfrm>
            <a:off x="7060685" y="1760326"/>
            <a:ext cx="194703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algn="just" eaLnBrk="0" fontAlgn="base" hangingPunct="0">
              <a:spcAft>
                <a:spcPct val="0"/>
              </a:spcAft>
              <a:buClr>
                <a:schemeClr val="tx1"/>
              </a:buClr>
              <a:buSzPct val="150000"/>
              <a:buFont typeface="Wingdings" pitchFamily="2" charset="2"/>
              <a:buNone/>
            </a:pPr>
            <a:r>
              <a:rPr kumimoji="1" lang="fr-FR" sz="1050" i="1" dirty="0" smtClean="0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Q11: Sous </a:t>
            </a:r>
            <a:r>
              <a:rPr kumimoji="1" lang="fr-FR" sz="1050" i="1" dirty="0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quelle forme </a:t>
            </a:r>
            <a:r>
              <a:rPr kumimoji="1" lang="fr-FR" sz="1050" i="1" dirty="0" err="1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prenez-vous</a:t>
            </a:r>
            <a:r>
              <a:rPr kumimoji="1" lang="fr-FR" sz="1050" i="1" dirty="0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 la </a:t>
            </a:r>
            <a:r>
              <a:rPr kumimoji="1" lang="fr-FR" sz="1050" i="1" dirty="0" err="1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dexaméthasone</a:t>
            </a:r>
            <a:r>
              <a:rPr kumimoji="1" lang="fr-FR" sz="1050" i="1" dirty="0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 :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8379187" y="3455973"/>
            <a:ext cx="669482" cy="2616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n=101</a:t>
            </a:r>
            <a:endParaRPr lang="fr-FR" sz="1100" dirty="0"/>
          </a:p>
        </p:txBody>
      </p:sp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78471"/>
              </p:ext>
            </p:extLst>
          </p:nvPr>
        </p:nvGraphicFramePr>
        <p:xfrm>
          <a:off x="7402982" y="2334837"/>
          <a:ext cx="1524000" cy="109394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84996"/>
                <a:gridCol w="439004"/>
              </a:tblGrid>
              <a:tr h="23741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Comprimés/ gélules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86%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6769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Solution à boire (exemples : goutte, sirop, sachet à diluer ...)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8%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741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Injection/ Perfusion 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7%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1" name="ZoneTexte 20"/>
          <p:cNvSpPr txBox="1"/>
          <p:nvPr/>
        </p:nvSpPr>
        <p:spPr>
          <a:xfrm>
            <a:off x="451288" y="5631255"/>
            <a:ext cx="1522367" cy="43088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b="1" dirty="0" smtClean="0">
                <a:solidFill>
                  <a:schemeClr val="tx1"/>
                </a:solidFill>
              </a:rPr>
              <a:t>2 médicaments </a:t>
            </a:r>
          </a:p>
          <a:p>
            <a:pPr algn="ctr"/>
            <a:r>
              <a:rPr lang="fr-FR" sz="1050" b="1" dirty="0" smtClean="0">
                <a:solidFill>
                  <a:schemeClr val="tx1"/>
                </a:solidFill>
              </a:rPr>
              <a:t>en moyenne </a:t>
            </a:r>
            <a:endParaRPr lang="fr-FR" sz="1050" b="1" dirty="0">
              <a:solidFill>
                <a:schemeClr val="tx1"/>
              </a:solidFill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5172043" y="5407728"/>
            <a:ext cx="1183590" cy="215444"/>
            <a:chOff x="6591776" y="5927124"/>
            <a:chExt cx="1183590" cy="215444"/>
          </a:xfrm>
        </p:grpSpPr>
        <p:sp>
          <p:nvSpPr>
            <p:cNvPr id="30" name="Rectangle 29"/>
            <p:cNvSpPr/>
            <p:nvPr/>
          </p:nvSpPr>
          <p:spPr>
            <a:xfrm>
              <a:off x="6726681" y="5927124"/>
              <a:ext cx="104868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fr-FR" sz="800" dirty="0" smtClean="0"/>
                <a:t>1/3  </a:t>
              </a:r>
              <a:r>
                <a:rPr lang="fr-FR" sz="800" dirty="0" err="1" smtClean="0"/>
                <a:t>cp</a:t>
              </a:r>
              <a:r>
                <a:rPr lang="fr-FR" sz="800" dirty="0" smtClean="0"/>
                <a:t> par jour: 23%</a:t>
              </a:r>
              <a:endParaRPr lang="fr-FR" sz="800" dirty="0"/>
            </a:p>
          </p:txBody>
        </p:sp>
        <p:sp>
          <p:nvSpPr>
            <p:cNvPr id="31" name="Flèche droite 30"/>
            <p:cNvSpPr/>
            <p:nvPr/>
          </p:nvSpPr>
          <p:spPr>
            <a:xfrm>
              <a:off x="6591776" y="5977660"/>
              <a:ext cx="89640" cy="123111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</p:grpSp>
      <p:sp>
        <p:nvSpPr>
          <p:cNvPr id="4" name="Rectangle 3"/>
          <p:cNvSpPr/>
          <p:nvPr/>
        </p:nvSpPr>
        <p:spPr>
          <a:xfrm>
            <a:off x="586624" y="1321917"/>
            <a:ext cx="45720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algn="just" eaLnBrk="0" fontAlgn="base" hangingPunct="0">
              <a:spcAft>
                <a:spcPct val="0"/>
              </a:spcAft>
              <a:buClr>
                <a:schemeClr val="tx1"/>
              </a:buClr>
              <a:buSzPct val="150000"/>
              <a:buFont typeface="Wingdings" pitchFamily="2" charset="2"/>
              <a:buNone/>
            </a:pPr>
            <a:r>
              <a:rPr kumimoji="1" lang="fr-FR" sz="1050" i="1" dirty="0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Q10. Actuellement, </a:t>
            </a:r>
            <a:r>
              <a:rPr kumimoji="1" lang="fr-FR" sz="1050" i="1" dirty="0" err="1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prenez-vous</a:t>
            </a:r>
            <a:r>
              <a:rPr kumimoji="1" lang="fr-FR" sz="1050" i="1" dirty="0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 les traitements ci-dessous pour le myélome</a:t>
            </a:r>
          </a:p>
        </p:txBody>
      </p:sp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3791372436"/>
              </p:ext>
            </p:extLst>
          </p:nvPr>
        </p:nvGraphicFramePr>
        <p:xfrm>
          <a:off x="315953" y="1617479"/>
          <a:ext cx="7779945" cy="4831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62153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768" y="424456"/>
            <a:ext cx="8164214" cy="734907"/>
          </a:xfrm>
        </p:spPr>
        <p:txBody>
          <a:bodyPr>
            <a:noAutofit/>
          </a:bodyPr>
          <a:lstStyle/>
          <a:p>
            <a:r>
              <a:rPr lang="fr-FR" dirty="0" smtClean="0">
                <a:solidFill>
                  <a:schemeClr val="bg2"/>
                </a:solidFill>
                <a:latin typeface="Calibri" pitchFamily="34" charset="0"/>
              </a:rPr>
              <a:t>Lutte contre les complications </a:t>
            </a:r>
            <a:r>
              <a:rPr lang="fr-FR" dirty="0">
                <a:solidFill>
                  <a:schemeClr val="bg2"/>
                </a:solidFill>
                <a:latin typeface="Calibri" pitchFamily="34" charset="0"/>
              </a:rPr>
              <a:t>du </a:t>
            </a:r>
            <a:r>
              <a:rPr lang="fr-FR" dirty="0" smtClean="0">
                <a:solidFill>
                  <a:schemeClr val="bg2"/>
                </a:solidFill>
                <a:latin typeface="Calibri" pitchFamily="34" charset="0"/>
              </a:rPr>
              <a:t>myélome : </a:t>
            </a:r>
            <a:r>
              <a:rPr lang="fr-FR" b="0" i="1" dirty="0" smtClean="0">
                <a:solidFill>
                  <a:schemeClr val="bg2"/>
                </a:solidFill>
                <a:latin typeface="Calibri" pitchFamily="34" charset="0"/>
              </a:rPr>
              <a:t>plus de 9 personnes sur 10 prennent un traitement. </a:t>
            </a:r>
            <a:r>
              <a:rPr lang="fr-FR" b="0" i="1" dirty="0">
                <a:solidFill>
                  <a:schemeClr val="bg2"/>
                </a:solidFill>
                <a:latin typeface="Calibri" pitchFamily="34" charset="0"/>
              </a:rPr>
              <a:t>E</a:t>
            </a:r>
            <a:r>
              <a:rPr lang="fr-FR" b="0" i="1" dirty="0" smtClean="0">
                <a:solidFill>
                  <a:schemeClr val="bg2"/>
                </a:solidFill>
                <a:latin typeface="Calibri" pitchFamily="34" charset="0"/>
              </a:rPr>
              <a:t>n </a:t>
            </a:r>
            <a:r>
              <a:rPr lang="fr-FR" b="0" i="1" dirty="0">
                <a:solidFill>
                  <a:schemeClr val="bg2"/>
                </a:solidFill>
                <a:latin typeface="Calibri" pitchFamily="34" charset="0"/>
              </a:rPr>
              <a:t>moyenne, </a:t>
            </a:r>
            <a:r>
              <a:rPr lang="fr-FR" b="0" i="1" dirty="0" smtClean="0">
                <a:solidFill>
                  <a:schemeClr val="bg2"/>
                </a:solidFill>
                <a:latin typeface="Calibri" pitchFamily="34" charset="0"/>
              </a:rPr>
              <a:t>deux traitements pris</a:t>
            </a:r>
            <a:endParaRPr lang="fr-FR" b="0" i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A43FA-B5B0-A941-AA16-C472E5260EE4}" type="slidenum">
              <a:rPr lang="en-US" noProof="0" smtClean="0"/>
              <a:pPr/>
              <a:t>13</a:t>
            </a:fld>
            <a:endParaRPr lang="en-US" noProof="0"/>
          </a:p>
        </p:txBody>
      </p:sp>
      <p:sp>
        <p:nvSpPr>
          <p:cNvPr id="10" name="Espace réservé du texte 7"/>
          <p:cNvSpPr txBox="1">
            <a:spLocks/>
          </p:cNvSpPr>
          <p:nvPr/>
        </p:nvSpPr>
        <p:spPr bwMode="auto">
          <a:xfrm>
            <a:off x="586624" y="1246512"/>
            <a:ext cx="8340358" cy="58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>
            <a:defPPr>
              <a:defRPr lang="fr-FR"/>
            </a:defPPr>
            <a:lvl1pPr indent="0" algn="just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" pitchFamily="2" charset="2"/>
              <a:buNone/>
              <a:defRPr kumimoji="1" sz="1050" b="0" i="1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defRPr>
            </a:lvl1pPr>
            <a:lvl2pPr marL="1141413" indent="-468313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itchFamily="2" charset="2"/>
              <a:buBlip>
                <a:blip r:embed="rId3"/>
              </a:buBlip>
              <a:defRPr kumimoji="1" sz="1600" b="1"/>
            </a:lvl2pPr>
            <a:lvl3pPr marL="1716088" indent="-384175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Blip>
                <a:blip r:embed="rId4"/>
              </a:buBlip>
              <a:defRPr kumimoji="1" sz="1400"/>
            </a:lvl3pPr>
            <a:lvl4pPr marL="2281238" indent="-37465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" pitchFamily="2" charset="2"/>
              <a:buBlip>
                <a:blip r:embed="rId5"/>
              </a:buBlip>
              <a:defRPr kumimoji="1" sz="1200"/>
            </a:lvl4pPr>
            <a:lvl5pPr marL="2857500" indent="-385763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1200"/>
            </a:lvl5pPr>
            <a:lvl6pPr marL="3314700" indent="-385763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1200"/>
            </a:lvl6pPr>
            <a:lvl7pPr marL="3771900" indent="-385763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1200"/>
            </a:lvl7pPr>
            <a:lvl8pPr marL="4229100" indent="-385763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1200"/>
            </a:lvl8pPr>
            <a:lvl9pPr marL="4686300" indent="-385763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1200"/>
            </a:lvl9pPr>
          </a:lstStyle>
          <a:p>
            <a:pPr>
              <a:spcAft>
                <a:spcPts val="0"/>
              </a:spcAft>
            </a:pPr>
            <a:r>
              <a:rPr lang="fr-FR" dirty="0"/>
              <a:t>Q12. Par ailleurs, toujours en relation avec le myélome, </a:t>
            </a:r>
            <a:r>
              <a:rPr lang="fr-FR" dirty="0" err="1"/>
              <a:t>prenez-vous</a:t>
            </a:r>
            <a:r>
              <a:rPr lang="fr-FR" dirty="0"/>
              <a:t> </a:t>
            </a:r>
            <a:r>
              <a:rPr lang="fr-FR" u="sng" dirty="0"/>
              <a:t>actuellement d</a:t>
            </a:r>
            <a:r>
              <a:rPr lang="fr-FR" dirty="0">
                <a:cs typeface="Arial"/>
              </a:rPr>
              <a:t>es traitements pour lutter contre certaines complications du myélome</a:t>
            </a:r>
            <a:r>
              <a:rPr lang="fr-FR" dirty="0"/>
              <a:t> </a:t>
            </a:r>
            <a:r>
              <a:rPr lang="fr-FR" dirty="0" smtClean="0"/>
              <a:t>…</a:t>
            </a:r>
            <a:endParaRPr lang="fr-FR" sz="1400" dirty="0">
              <a:latin typeface="Times New Roman"/>
            </a:endParaRPr>
          </a:p>
        </p:txBody>
      </p:sp>
      <p:pic>
        <p:nvPicPr>
          <p:cNvPr id="11" name="Image 2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53" y="1323349"/>
            <a:ext cx="270671" cy="2700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  <p:sp>
        <p:nvSpPr>
          <p:cNvPr id="7" name="Rectangle 6"/>
          <p:cNvSpPr/>
          <p:nvPr/>
        </p:nvSpPr>
        <p:spPr>
          <a:xfrm>
            <a:off x="0" y="6664688"/>
            <a:ext cx="1719618" cy="193312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i="1" dirty="0" smtClean="0"/>
              <a:t>177 répondants </a:t>
            </a:r>
            <a:r>
              <a:rPr lang="fr-FR" sz="1100" b="1" i="1" dirty="0" smtClean="0"/>
              <a:t>= 100</a:t>
            </a:r>
            <a:r>
              <a:rPr lang="fr-FR" sz="1100" b="1" i="1" dirty="0" smtClean="0"/>
              <a:t>%</a:t>
            </a:r>
            <a:endParaRPr lang="fr-FR" sz="1100" b="1" i="1" dirty="0"/>
          </a:p>
        </p:txBody>
      </p:sp>
      <p:graphicFrame>
        <p:nvGraphicFramePr>
          <p:cNvPr id="13" name="Graphique 12"/>
          <p:cNvGraphicFramePr/>
          <p:nvPr>
            <p:extLst>
              <p:ext uri="{D42A27DB-BD31-4B8C-83A1-F6EECF244321}">
                <p14:modId xmlns:p14="http://schemas.microsoft.com/office/powerpoint/2010/main" val="1961324816"/>
              </p:ext>
            </p:extLst>
          </p:nvPr>
        </p:nvGraphicFramePr>
        <p:xfrm>
          <a:off x="381253" y="1593350"/>
          <a:ext cx="7779945" cy="507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7288718" y="3324457"/>
            <a:ext cx="1514088" cy="43088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b="1" dirty="0" smtClean="0">
                <a:solidFill>
                  <a:schemeClr val="tx1"/>
                </a:solidFill>
              </a:rPr>
              <a:t>2 </a:t>
            </a:r>
            <a:r>
              <a:rPr lang="fr-FR" sz="1050" b="1" dirty="0" smtClean="0">
                <a:solidFill>
                  <a:schemeClr val="tx1"/>
                </a:solidFill>
              </a:rPr>
              <a:t>traitements</a:t>
            </a:r>
            <a:endParaRPr lang="fr-FR" sz="105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1050" b="1" dirty="0" smtClean="0">
                <a:solidFill>
                  <a:schemeClr val="tx1"/>
                </a:solidFill>
              </a:rPr>
              <a:t>en </a:t>
            </a:r>
            <a:r>
              <a:rPr lang="fr-FR" sz="1050" b="1" dirty="0" smtClean="0">
                <a:solidFill>
                  <a:schemeClr val="tx1"/>
                </a:solidFill>
              </a:rPr>
              <a:t>moyenne * </a:t>
            </a:r>
            <a:endParaRPr lang="fr-FR" sz="1050" b="1" dirty="0">
              <a:solidFill>
                <a:schemeClr val="tx1"/>
              </a:solidFill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5121728" y="5690121"/>
            <a:ext cx="1101836" cy="215444"/>
            <a:chOff x="6523536" y="5954420"/>
            <a:chExt cx="1101836" cy="215444"/>
          </a:xfrm>
        </p:grpSpPr>
        <p:sp>
          <p:nvSpPr>
            <p:cNvPr id="27" name="Rectangle 26"/>
            <p:cNvSpPr/>
            <p:nvPr/>
          </p:nvSpPr>
          <p:spPr>
            <a:xfrm>
              <a:off x="6658441" y="5954420"/>
              <a:ext cx="966931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fr-FR" sz="800" dirty="0" smtClean="0"/>
                <a:t>1-3 </a:t>
              </a:r>
              <a:r>
                <a:rPr lang="fr-FR" sz="800" dirty="0" err="1" smtClean="0"/>
                <a:t>cp</a:t>
              </a:r>
              <a:r>
                <a:rPr lang="fr-FR" sz="800" dirty="0" smtClean="0"/>
                <a:t> par jour: </a:t>
              </a:r>
              <a:r>
                <a:rPr lang="fr-FR" sz="800" dirty="0"/>
                <a:t>3</a:t>
              </a:r>
              <a:r>
                <a:rPr lang="fr-FR" sz="800" dirty="0" smtClean="0"/>
                <a:t>%</a:t>
              </a:r>
              <a:endParaRPr lang="fr-FR" sz="800" dirty="0"/>
            </a:p>
          </p:txBody>
        </p:sp>
        <p:sp>
          <p:nvSpPr>
            <p:cNvPr id="28" name="Flèche droite 27"/>
            <p:cNvSpPr/>
            <p:nvPr/>
          </p:nvSpPr>
          <p:spPr>
            <a:xfrm>
              <a:off x="6523536" y="6018604"/>
              <a:ext cx="89640" cy="123111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7223281" y="3867507"/>
            <a:ext cx="187583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fr-FR" sz="900" dirty="0" smtClean="0"/>
              <a:t>+ 10  </a:t>
            </a:r>
            <a:r>
              <a:rPr lang="fr-FR" sz="900" dirty="0" err="1" smtClean="0"/>
              <a:t>cp</a:t>
            </a:r>
            <a:r>
              <a:rPr lang="fr-FR" sz="900" dirty="0" smtClean="0"/>
              <a:t> par jour: 3 médicaments </a:t>
            </a:r>
          </a:p>
          <a:p>
            <a:r>
              <a:rPr lang="fr-FR" sz="900" dirty="0" smtClean="0"/>
              <a:t>1 à 3 </a:t>
            </a:r>
            <a:r>
              <a:rPr lang="fr-FR" sz="900" dirty="0" err="1" smtClean="0"/>
              <a:t>cp</a:t>
            </a:r>
            <a:r>
              <a:rPr lang="fr-FR" sz="900" dirty="0" smtClean="0"/>
              <a:t> par jour : 1,3 médicaments  </a:t>
            </a:r>
            <a:endParaRPr lang="fr-FR" sz="900" dirty="0"/>
          </a:p>
        </p:txBody>
      </p:sp>
      <p:sp>
        <p:nvSpPr>
          <p:cNvPr id="4" name="ZoneTexte 3"/>
          <p:cNvSpPr txBox="1"/>
          <p:nvPr/>
        </p:nvSpPr>
        <p:spPr>
          <a:xfrm>
            <a:off x="7288718" y="4694830"/>
            <a:ext cx="1514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/>
              <a:t>*(moyenne incluant les 0)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260283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2547520266"/>
              </p:ext>
            </p:extLst>
          </p:nvPr>
        </p:nvGraphicFramePr>
        <p:xfrm>
          <a:off x="-4090853" y="2059709"/>
          <a:ext cx="13816743" cy="4276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768" y="438104"/>
            <a:ext cx="8164214" cy="734907"/>
          </a:xfrm>
        </p:spPr>
        <p:txBody>
          <a:bodyPr>
            <a:noAutofit/>
          </a:bodyPr>
          <a:lstStyle/>
          <a:p>
            <a:r>
              <a:rPr lang="fr-FR" dirty="0" smtClean="0">
                <a:solidFill>
                  <a:schemeClr val="bg2"/>
                </a:solidFill>
                <a:latin typeface="Calibri" pitchFamily="34" charset="0"/>
              </a:rPr>
              <a:t>Galénique des TTT actuels</a:t>
            </a:r>
            <a:r>
              <a:rPr lang="fr-FR" b="0" dirty="0">
                <a:solidFill>
                  <a:srgbClr val="000000"/>
                </a:solidFill>
                <a:ea typeface="+mn-ea"/>
              </a:rPr>
              <a:t> </a:t>
            </a:r>
            <a:r>
              <a:rPr lang="fr-FR" dirty="0">
                <a:solidFill>
                  <a:schemeClr val="bg2"/>
                </a:solidFill>
                <a:latin typeface="Calibri" pitchFamily="34" charset="0"/>
              </a:rPr>
              <a:t>pour lutter contre certaines </a:t>
            </a:r>
            <a:r>
              <a:rPr lang="fr-FR" dirty="0" smtClean="0">
                <a:solidFill>
                  <a:schemeClr val="bg2"/>
                </a:solidFill>
                <a:latin typeface="Calibri" pitchFamily="34" charset="0"/>
              </a:rPr>
              <a:t/>
            </a:r>
            <a:br>
              <a:rPr lang="fr-FR" dirty="0" smtClean="0">
                <a:solidFill>
                  <a:schemeClr val="bg2"/>
                </a:solidFill>
                <a:latin typeface="Calibri" pitchFamily="34" charset="0"/>
              </a:rPr>
            </a:br>
            <a:r>
              <a:rPr lang="fr-FR" dirty="0" smtClean="0">
                <a:solidFill>
                  <a:schemeClr val="bg2"/>
                </a:solidFill>
                <a:latin typeface="Calibri" pitchFamily="34" charset="0"/>
              </a:rPr>
              <a:t>complications </a:t>
            </a:r>
            <a:r>
              <a:rPr lang="fr-FR" dirty="0">
                <a:solidFill>
                  <a:schemeClr val="bg2"/>
                </a:solidFill>
                <a:latin typeface="Calibri" pitchFamily="34" charset="0"/>
              </a:rPr>
              <a:t>du myélome </a:t>
            </a:r>
            <a:r>
              <a:rPr lang="fr-FR" dirty="0" smtClean="0">
                <a:solidFill>
                  <a:schemeClr val="bg2"/>
                </a:solidFill>
                <a:latin typeface="Calibri" pitchFamily="34" charset="0"/>
              </a:rPr>
              <a:t>: </a:t>
            </a:r>
            <a:r>
              <a:rPr lang="fr-FR" b="0" i="1" dirty="0" smtClean="0">
                <a:solidFill>
                  <a:schemeClr val="bg2"/>
                </a:solidFill>
                <a:latin typeface="Calibri" pitchFamily="34" charset="0"/>
              </a:rPr>
              <a:t>la voie orale domine largement </a:t>
            </a:r>
            <a:endParaRPr lang="fr-FR" b="0" i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A43FA-B5B0-A941-AA16-C472E5260EE4}" type="slidenum">
              <a:rPr lang="en-US" noProof="0" smtClean="0"/>
              <a:pPr/>
              <a:t>14</a:t>
            </a:fld>
            <a:endParaRPr lang="en-US" noProof="0"/>
          </a:p>
        </p:txBody>
      </p:sp>
      <p:sp>
        <p:nvSpPr>
          <p:cNvPr id="10" name="Espace réservé du texte 7"/>
          <p:cNvSpPr txBox="1">
            <a:spLocks/>
          </p:cNvSpPr>
          <p:nvPr/>
        </p:nvSpPr>
        <p:spPr bwMode="auto">
          <a:xfrm>
            <a:off x="586623" y="1302376"/>
            <a:ext cx="5410413" cy="58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>
            <a:defPPr>
              <a:defRPr lang="fr-FR"/>
            </a:defPPr>
            <a:lvl1pPr indent="0" algn="just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" pitchFamily="2" charset="2"/>
              <a:buNone/>
              <a:defRPr kumimoji="1" sz="1050" b="0" i="1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defRPr>
            </a:lvl1pPr>
            <a:lvl2pPr marL="1141413" indent="-468313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itchFamily="2" charset="2"/>
              <a:buBlip>
                <a:blip r:embed="rId4"/>
              </a:buBlip>
              <a:defRPr kumimoji="1" sz="1600" b="1"/>
            </a:lvl2pPr>
            <a:lvl3pPr marL="1716088" indent="-384175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Blip>
                <a:blip r:embed="rId5"/>
              </a:buBlip>
              <a:defRPr kumimoji="1" sz="1400"/>
            </a:lvl3pPr>
            <a:lvl4pPr marL="2281238" indent="-37465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" pitchFamily="2" charset="2"/>
              <a:buBlip>
                <a:blip r:embed="rId6"/>
              </a:buBlip>
              <a:defRPr kumimoji="1" sz="1200"/>
            </a:lvl4pPr>
            <a:lvl5pPr marL="2857500" indent="-385763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1200"/>
            </a:lvl5pPr>
            <a:lvl6pPr marL="3314700" indent="-385763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1200"/>
            </a:lvl6pPr>
            <a:lvl7pPr marL="3771900" indent="-385763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1200"/>
            </a:lvl7pPr>
            <a:lvl8pPr marL="4229100" indent="-385763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1200"/>
            </a:lvl8pPr>
            <a:lvl9pPr marL="4686300" indent="-385763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1200"/>
            </a:lvl9pPr>
          </a:lstStyle>
          <a:p>
            <a:pPr>
              <a:spcAft>
                <a:spcPts val="0"/>
              </a:spcAft>
            </a:pPr>
            <a:r>
              <a:rPr lang="fr-FR" dirty="0" smtClean="0"/>
              <a:t>Q13</a:t>
            </a:r>
            <a:r>
              <a:rPr lang="fr-FR" dirty="0"/>
              <a:t>. Sous quelle forme </a:t>
            </a:r>
            <a:r>
              <a:rPr lang="fr-FR" dirty="0" err="1" smtClean="0"/>
              <a:t>prenez-vous</a:t>
            </a:r>
            <a:r>
              <a:rPr lang="fr-FR" dirty="0" smtClean="0"/>
              <a:t> </a:t>
            </a:r>
            <a:r>
              <a:rPr lang="fr-FR" dirty="0"/>
              <a:t>ce traitement ou ces traitements </a:t>
            </a:r>
            <a:endParaRPr lang="fr-FR" dirty="0">
              <a:latin typeface="Times New Roman"/>
            </a:endParaRPr>
          </a:p>
        </p:txBody>
      </p:sp>
      <p:pic>
        <p:nvPicPr>
          <p:cNvPr id="11" name="Image 2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53" y="1323349"/>
            <a:ext cx="270671" cy="2700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  <p:sp>
        <p:nvSpPr>
          <p:cNvPr id="7" name="Rectangle 6"/>
          <p:cNvSpPr/>
          <p:nvPr/>
        </p:nvSpPr>
        <p:spPr>
          <a:xfrm>
            <a:off x="0" y="6654297"/>
            <a:ext cx="1530036" cy="203703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i="1" dirty="0" smtClean="0"/>
              <a:t>177 répondants =100%</a:t>
            </a:r>
            <a:endParaRPr lang="fr-FR" sz="1100" b="1" i="1" dirty="0"/>
          </a:p>
        </p:txBody>
      </p:sp>
      <p:pic>
        <p:nvPicPr>
          <p:cNvPr id="8" name="Picture 2" descr="Médicaments médicaux comprimés et capsules"/>
          <p:cNvPicPr>
            <a:picLocks noChangeAspect="1" noChangeArrowheads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035" flipH="1">
            <a:off x="1097549" y="4303114"/>
            <a:ext cx="229843" cy="229843"/>
          </a:xfrm>
          <a:prstGeom prst="rect">
            <a:avLst/>
          </a:prstGeom>
          <a:noFill/>
        </p:spPr>
      </p:pic>
      <p:pic>
        <p:nvPicPr>
          <p:cNvPr id="9" name="Picture 4" descr="Seringue à médicament"/>
          <p:cNvPicPr>
            <a:picLocks noChangeAspect="1" noChangeArrowheads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035">
            <a:off x="777918" y="2887608"/>
            <a:ext cx="276480" cy="27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Sirop"/>
          <p:cNvPicPr>
            <a:picLocks noChangeAspect="1" noChangeArrowheads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035">
            <a:off x="1202733" y="3724093"/>
            <a:ext cx="253308" cy="25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059020"/>
              </p:ext>
            </p:extLst>
          </p:nvPr>
        </p:nvGraphicFramePr>
        <p:xfrm>
          <a:off x="1530036" y="1792029"/>
          <a:ext cx="7486083" cy="78861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31787"/>
                <a:gridCol w="831787"/>
                <a:gridCol w="831787"/>
                <a:gridCol w="831787"/>
                <a:gridCol w="831787"/>
                <a:gridCol w="831787"/>
                <a:gridCol w="831787"/>
                <a:gridCol w="831787"/>
                <a:gridCol w="831787"/>
              </a:tblGrid>
              <a:tr h="78861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Traitement(s) contre la douleur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2" marR="7732" marT="7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Traitement(s) contre l’anémie (EPO) 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2" marR="7732" marT="7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Traitement pour prévenir les infections (antibiotique, antiviral, gammaglobuline …)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2" marR="7732" marT="7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Traitements pour lutter contre l’hypercalcémie / calcium dans le sang / fragilité osseuse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2" marR="7732" marT="7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Traitement pour lutter contre l’insuffisance rénale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2" marR="7732" marT="7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Traitements contre les nausées / vomissements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2" marR="7732" marT="7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Traitements contre les diarrhées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2" marR="7732" marT="7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Traitement contre la sècheresse de la peau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2" marR="7732" marT="7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Autres traitements</a:t>
                      </a:r>
                      <a:r>
                        <a:rPr lang="fr-FR" sz="7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en relation avec le myélome:</a:t>
                      </a:r>
                    </a:p>
                    <a:p>
                      <a:pPr algn="ctr" fontAlgn="ctr"/>
                      <a:r>
                        <a:rPr lang="fr-FR" sz="7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Traitement en prévention des troubles  thromboemboliques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2" marR="7732" marT="7732" marB="0" anchor="ctr"/>
                </a:tc>
              </a:tr>
            </a:tbl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384705"/>
              </p:ext>
            </p:extLst>
          </p:nvPr>
        </p:nvGraphicFramePr>
        <p:xfrm>
          <a:off x="1688306" y="2580647"/>
          <a:ext cx="7238673" cy="1905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04297"/>
                <a:gridCol w="804297"/>
                <a:gridCol w="804297"/>
                <a:gridCol w="804297"/>
                <a:gridCol w="804297"/>
                <a:gridCol w="804297"/>
                <a:gridCol w="804297"/>
                <a:gridCol w="804297"/>
                <a:gridCol w="804297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n=70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 smtClean="0">
                          <a:effectLst/>
                        </a:rPr>
                        <a:t>n=27**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n=107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n=49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 smtClean="0">
                          <a:effectLst/>
                        </a:rPr>
                        <a:t>n=11**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n=32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 smtClean="0">
                          <a:effectLst/>
                        </a:rPr>
                        <a:t>n=23**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 smtClean="0">
                          <a:effectLst/>
                        </a:rPr>
                        <a:t>n=21**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 smtClean="0">
                          <a:effectLst/>
                        </a:rPr>
                        <a:t>n=19**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451287" y="6225309"/>
            <a:ext cx="17562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** Base faible </a:t>
            </a:r>
            <a:endParaRPr lang="fr-FR" sz="1100" dirty="0"/>
          </a:p>
        </p:txBody>
      </p:sp>
      <p:sp>
        <p:nvSpPr>
          <p:cNvPr id="16" name="ZoneTexte 15"/>
          <p:cNvSpPr txBox="1"/>
          <p:nvPr/>
        </p:nvSpPr>
        <p:spPr>
          <a:xfrm>
            <a:off x="1768041" y="5321642"/>
            <a:ext cx="5449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Patch</a:t>
            </a:r>
            <a:endParaRPr lang="fr-FR" sz="900" dirty="0"/>
          </a:p>
        </p:txBody>
      </p:sp>
      <p:sp>
        <p:nvSpPr>
          <p:cNvPr id="17" name="ZoneTexte 16"/>
          <p:cNvSpPr txBox="1"/>
          <p:nvPr/>
        </p:nvSpPr>
        <p:spPr>
          <a:xfrm>
            <a:off x="3389023" y="5343237"/>
            <a:ext cx="693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Aérosol</a:t>
            </a:r>
            <a:endParaRPr lang="fr-FR" sz="900" dirty="0"/>
          </a:p>
        </p:txBody>
      </p:sp>
      <p:sp>
        <p:nvSpPr>
          <p:cNvPr id="18" name="ZoneTexte 17"/>
          <p:cNvSpPr txBox="1"/>
          <p:nvPr/>
        </p:nvSpPr>
        <p:spPr>
          <a:xfrm>
            <a:off x="5628840" y="5364833"/>
            <a:ext cx="9289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Suppositoire</a:t>
            </a:r>
            <a:endParaRPr lang="fr-FR" sz="900" dirty="0"/>
          </a:p>
        </p:txBody>
      </p:sp>
      <p:sp>
        <p:nvSpPr>
          <p:cNvPr id="19" name="ZoneTexte 18"/>
          <p:cNvSpPr txBox="1"/>
          <p:nvPr/>
        </p:nvSpPr>
        <p:spPr>
          <a:xfrm>
            <a:off x="7397604" y="4639777"/>
            <a:ext cx="928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Crème gel pommade 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416868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768" y="438104"/>
            <a:ext cx="8164214" cy="734907"/>
          </a:xfrm>
        </p:spPr>
        <p:txBody>
          <a:bodyPr>
            <a:noAutofit/>
          </a:bodyPr>
          <a:lstStyle/>
          <a:p>
            <a:r>
              <a:rPr lang="fr-FR" dirty="0" smtClean="0">
                <a:solidFill>
                  <a:schemeClr val="bg2"/>
                </a:solidFill>
                <a:latin typeface="Calibri" pitchFamily="34" charset="0"/>
              </a:rPr>
              <a:t>Nombre de comprimés </a:t>
            </a:r>
            <a:r>
              <a:rPr lang="fr-FR" dirty="0" smtClean="0">
                <a:solidFill>
                  <a:schemeClr val="bg2"/>
                </a:solidFill>
                <a:latin typeface="Calibri" pitchFamily="34" charset="0"/>
              </a:rPr>
              <a:t>pris par </a:t>
            </a:r>
            <a:r>
              <a:rPr lang="fr-FR" dirty="0" smtClean="0">
                <a:solidFill>
                  <a:schemeClr val="bg2"/>
                </a:solidFill>
                <a:latin typeface="Calibri" pitchFamily="34" charset="0"/>
              </a:rPr>
              <a:t>jour </a:t>
            </a:r>
            <a:r>
              <a:rPr lang="fr-FR" dirty="0" smtClean="0">
                <a:solidFill>
                  <a:schemeClr val="bg2"/>
                </a:solidFill>
                <a:latin typeface="Calibri" pitchFamily="34" charset="0"/>
              </a:rPr>
              <a:t>pour traiter le myélome et ses </a:t>
            </a:r>
            <a:r>
              <a:rPr lang="fr-FR" dirty="0" smtClean="0">
                <a:solidFill>
                  <a:schemeClr val="bg2"/>
                </a:solidFill>
                <a:latin typeface="Calibri" pitchFamily="34" charset="0"/>
              </a:rPr>
              <a:t>complications </a:t>
            </a:r>
            <a:r>
              <a:rPr lang="fr-FR" dirty="0" smtClean="0">
                <a:solidFill>
                  <a:schemeClr val="bg2"/>
                </a:solidFill>
                <a:latin typeface="Calibri" pitchFamily="34" charset="0"/>
              </a:rPr>
              <a:t>: </a:t>
            </a:r>
            <a:br>
              <a:rPr lang="fr-FR" dirty="0" smtClean="0">
                <a:solidFill>
                  <a:schemeClr val="bg2"/>
                </a:solidFill>
                <a:latin typeface="Calibri" pitchFamily="34" charset="0"/>
              </a:rPr>
            </a:br>
            <a:r>
              <a:rPr lang="fr-FR" b="0" i="1" dirty="0">
                <a:solidFill>
                  <a:schemeClr val="bg2"/>
                </a:solidFill>
                <a:latin typeface="Calibri" pitchFamily="34" charset="0"/>
              </a:rPr>
              <a:t>E</a:t>
            </a:r>
            <a:r>
              <a:rPr lang="fr-FR" b="0" i="1" dirty="0" smtClean="0">
                <a:solidFill>
                  <a:schemeClr val="bg2"/>
                </a:solidFill>
                <a:latin typeface="Calibri" pitchFamily="34" charset="0"/>
              </a:rPr>
              <a:t>n moyenne au global, 5,4 comprimés </a:t>
            </a:r>
            <a:r>
              <a:rPr lang="fr-FR" b="0" i="1" dirty="0" smtClean="0">
                <a:solidFill>
                  <a:schemeClr val="bg2"/>
                </a:solidFill>
                <a:latin typeface="Calibri" pitchFamily="34" charset="0"/>
                <a:sym typeface="Wingdings" panose="05000000000000000000" pitchFamily="2" charset="2"/>
              </a:rPr>
              <a:t> la prise du matin est la plus élevée</a:t>
            </a:r>
            <a:endParaRPr lang="fr-FR" b="0" i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A43FA-B5B0-A941-AA16-C472E5260EE4}" type="slidenum">
              <a:rPr lang="en-US" noProof="0" smtClean="0"/>
              <a:pPr/>
              <a:t>15</a:t>
            </a:fld>
            <a:endParaRPr lang="en-US" noProof="0"/>
          </a:p>
        </p:txBody>
      </p:sp>
      <p:pic>
        <p:nvPicPr>
          <p:cNvPr id="11" name="Image 2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53" y="1323349"/>
            <a:ext cx="270671" cy="2700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  <p:sp>
        <p:nvSpPr>
          <p:cNvPr id="7" name="Rectangle 6"/>
          <p:cNvSpPr/>
          <p:nvPr/>
        </p:nvSpPr>
        <p:spPr>
          <a:xfrm>
            <a:off x="0" y="6654297"/>
            <a:ext cx="1692322" cy="203703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i="1" dirty="0" smtClean="0"/>
              <a:t>177 répondants </a:t>
            </a:r>
            <a:r>
              <a:rPr lang="fr-FR" sz="1100" b="1" i="1" dirty="0" smtClean="0"/>
              <a:t>= 100</a:t>
            </a:r>
            <a:r>
              <a:rPr lang="fr-FR" sz="1100" b="1" i="1" dirty="0" smtClean="0"/>
              <a:t>%</a:t>
            </a:r>
            <a:endParaRPr lang="fr-FR" sz="1100" b="1" i="1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793127"/>
              </p:ext>
            </p:extLst>
          </p:nvPr>
        </p:nvGraphicFramePr>
        <p:xfrm>
          <a:off x="451288" y="2852489"/>
          <a:ext cx="7885569" cy="172339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981587"/>
                <a:gridCol w="979347"/>
                <a:gridCol w="981587"/>
                <a:gridCol w="992046"/>
                <a:gridCol w="979347"/>
                <a:gridCol w="991299"/>
                <a:gridCol w="986069"/>
                <a:gridCol w="994287"/>
              </a:tblGrid>
              <a:tr h="424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Matin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24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Midi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24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Dîner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Coucher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lang="fr-FR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3" name="Rectangle à coins arrondis 12"/>
          <p:cNvSpPr/>
          <p:nvPr/>
        </p:nvSpPr>
        <p:spPr>
          <a:xfrm>
            <a:off x="1427347" y="2414250"/>
            <a:ext cx="921038" cy="3530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accent3">
                    <a:lumMod val="50000"/>
                  </a:schemeClr>
                </a:solidFill>
              </a:rPr>
              <a:t>Lundi </a:t>
            </a:r>
            <a:endParaRPr lang="fr-FR" sz="11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2434162" y="2418776"/>
            <a:ext cx="921038" cy="3530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accent3">
                    <a:lumMod val="50000"/>
                  </a:schemeClr>
                </a:solidFill>
              </a:rPr>
              <a:t>Mardi </a:t>
            </a:r>
            <a:endParaRPr lang="fr-FR" sz="11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3427624" y="2418778"/>
            <a:ext cx="921038" cy="3530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accent3">
                    <a:lumMod val="50000"/>
                  </a:schemeClr>
                </a:solidFill>
              </a:rPr>
              <a:t>Mercredi</a:t>
            </a:r>
            <a:endParaRPr lang="fr-FR" sz="11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416594" y="2409724"/>
            <a:ext cx="921038" cy="3530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accent3">
                    <a:lumMod val="50000"/>
                  </a:schemeClr>
                </a:solidFill>
              </a:rPr>
              <a:t>Jeudi </a:t>
            </a:r>
            <a:endParaRPr lang="fr-FR" sz="11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5419109" y="2405197"/>
            <a:ext cx="921038" cy="3530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accent3">
                    <a:lumMod val="50000"/>
                  </a:schemeClr>
                </a:solidFill>
              </a:rPr>
              <a:t>Vendredi </a:t>
            </a:r>
            <a:endParaRPr lang="fr-FR" sz="11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6405287" y="2414250"/>
            <a:ext cx="921038" cy="3530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accent3">
                    <a:lumMod val="50000"/>
                  </a:schemeClr>
                </a:solidFill>
              </a:rPr>
              <a:t>Samedi </a:t>
            </a:r>
            <a:endParaRPr lang="fr-FR" sz="11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7403803" y="2405197"/>
            <a:ext cx="921038" cy="3530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accent3">
                    <a:lumMod val="50000"/>
                  </a:schemeClr>
                </a:solidFill>
              </a:rPr>
              <a:t>Dimanche </a:t>
            </a:r>
            <a:endParaRPr lang="fr-FR" sz="11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5" name="Picture 5" descr="Lower Sun"/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76" y="3024188"/>
            <a:ext cx="200141" cy="20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oucher de soleil à la mer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75" y="3846334"/>
            <a:ext cx="200142" cy="20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Lune et les étoiles"/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41" y="4271847"/>
            <a:ext cx="245076" cy="2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Horloge à douze"/>
          <p:cNvPicPr>
            <a:picLocks noChangeAspect="1" noChangeArrowheads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52" y="3400764"/>
            <a:ext cx="271653" cy="27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1457387" y="4718956"/>
            <a:ext cx="4874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Moyenne </a:t>
            </a:r>
            <a:r>
              <a:rPr lang="fr-FR" sz="16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journalière</a:t>
            </a:r>
            <a:endParaRPr lang="fr-FR" sz="16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" name="Picture 5" descr="Lower Sun"/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152" y="5239384"/>
            <a:ext cx="200141" cy="20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Coucher de soleil à la mer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899" y="5246965"/>
            <a:ext cx="200142" cy="20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9" descr="Lune et les étoiles"/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952" y="5194448"/>
            <a:ext cx="245076" cy="2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5" descr="Horloge à douze"/>
          <p:cNvPicPr>
            <a:picLocks noChangeAspect="1" noChangeArrowheads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375" y="5203627"/>
            <a:ext cx="271653" cy="27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586624" y="1320953"/>
            <a:ext cx="7398532" cy="71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algn="just" eaLnBrk="0" fontAlgn="base" hangingPunct="0">
              <a:buClr>
                <a:schemeClr val="tx1"/>
              </a:buClr>
              <a:buSzPct val="150000"/>
              <a:buFont typeface="Wingdings" pitchFamily="2" charset="2"/>
              <a:buNone/>
            </a:pPr>
            <a:r>
              <a:rPr kumimoji="1" lang="fr-FR" sz="1050" i="1" dirty="0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Q14. Voici un tableau représentant une semaine normale (hors temps de repos). Dans chacune des cases précisez le nombre de comprimés  (gélules ou pilules ou cachets) que vous prenez régulièrement à la maison </a:t>
            </a:r>
            <a:r>
              <a:rPr kumimoji="1" lang="fr-FR" sz="1050" i="1" u="sng" dirty="0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pour le traitement du myélome et de ses complications</a:t>
            </a:r>
            <a:r>
              <a:rPr kumimoji="1" lang="fr-FR" sz="1050" i="1" dirty="0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.</a:t>
            </a:r>
          </a:p>
          <a:p>
            <a:pPr algn="just" eaLnBrk="0" fontAlgn="base" hangingPunct="0">
              <a:buClr>
                <a:schemeClr val="tx1"/>
              </a:buClr>
              <a:buSzPct val="150000"/>
              <a:buFont typeface="Wingdings" pitchFamily="2" charset="2"/>
              <a:buNone/>
            </a:pPr>
            <a:r>
              <a:rPr kumimoji="1" lang="fr-FR" sz="1050" i="1" dirty="0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Dans vos réponses, merci de ne pas prendre en compte les traitements homéopathiques et les compléments nutritionnels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349848" y="5098454"/>
            <a:ext cx="1892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5,4 </a:t>
            </a:r>
            <a:r>
              <a:rPr lang="fr-FR" sz="1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comprimés/jour</a:t>
            </a:r>
            <a:endParaRPr lang="fr-FR" sz="1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773973" y="5213670"/>
            <a:ext cx="266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+</a:t>
            </a:r>
            <a:endParaRPr lang="fr-FR" sz="1100" dirty="0"/>
          </a:p>
        </p:txBody>
      </p:sp>
      <p:sp>
        <p:nvSpPr>
          <p:cNvPr id="37" name="ZoneTexte 36"/>
          <p:cNvSpPr txBox="1"/>
          <p:nvPr/>
        </p:nvSpPr>
        <p:spPr>
          <a:xfrm>
            <a:off x="2275247" y="5213670"/>
            <a:ext cx="266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+</a:t>
            </a:r>
            <a:endParaRPr lang="fr-FR" sz="1100" dirty="0"/>
          </a:p>
        </p:txBody>
      </p:sp>
      <p:sp>
        <p:nvSpPr>
          <p:cNvPr id="38" name="ZoneTexte 37"/>
          <p:cNvSpPr txBox="1"/>
          <p:nvPr/>
        </p:nvSpPr>
        <p:spPr>
          <a:xfrm>
            <a:off x="2682497" y="5211654"/>
            <a:ext cx="266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+</a:t>
            </a:r>
            <a:endParaRPr lang="fr-FR" sz="1100" dirty="0"/>
          </a:p>
        </p:txBody>
      </p:sp>
      <p:sp>
        <p:nvSpPr>
          <p:cNvPr id="39" name="ZoneTexte 38"/>
          <p:cNvSpPr txBox="1"/>
          <p:nvPr/>
        </p:nvSpPr>
        <p:spPr>
          <a:xfrm>
            <a:off x="3216647" y="5191531"/>
            <a:ext cx="266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=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042623"/>
              </p:ext>
            </p:extLst>
          </p:nvPr>
        </p:nvGraphicFramePr>
        <p:xfrm>
          <a:off x="5010501" y="5925920"/>
          <a:ext cx="4133499" cy="708108"/>
        </p:xfrm>
        <a:graphic>
          <a:graphicData uri="http://schemas.openxmlformats.org/drawingml/2006/table">
            <a:tbl>
              <a:tblPr/>
              <a:tblGrid>
                <a:gridCol w="765279"/>
                <a:gridCol w="842055"/>
                <a:gridCol w="842055"/>
                <a:gridCol w="842055"/>
                <a:gridCol w="842055"/>
              </a:tblGrid>
              <a:tr h="196158"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à 3 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par jour 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4-5 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par jour 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6-10 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par jour 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Plus de 10 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par jour 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8463"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n=40</a:t>
                      </a:r>
                    </a:p>
                  </a:txBody>
                  <a:tcPr marL="7436" marR="7436" marT="7436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n=40</a:t>
                      </a:r>
                    </a:p>
                  </a:txBody>
                  <a:tcPr marL="7436" marR="7436" marT="7436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n=69</a:t>
                      </a:r>
                    </a:p>
                  </a:txBody>
                  <a:tcPr marL="7436" marR="7436" marT="7436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n=28</a:t>
                      </a:r>
                    </a:p>
                  </a:txBody>
                  <a:tcPr marL="7436" marR="7436" marT="7436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0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Moyenne /jour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2,7 </a:t>
                      </a:r>
                      <a:r>
                        <a:rPr lang="fr-FR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(---)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3,7 </a:t>
                      </a:r>
                      <a:r>
                        <a:rPr lang="fr-FR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(---)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(+++)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à coins arrondis 8"/>
          <p:cNvSpPr/>
          <p:nvPr/>
        </p:nvSpPr>
        <p:spPr>
          <a:xfrm>
            <a:off x="1394145" y="5125750"/>
            <a:ext cx="3696489" cy="376826"/>
          </a:xfrm>
          <a:prstGeom prst="round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5" descr="Lower Sun"/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368" y="5692040"/>
            <a:ext cx="200141" cy="20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Coucher de soleil à la mer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15" y="5699621"/>
            <a:ext cx="200142" cy="20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9" descr="Lune et les étoiles"/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168" y="5647104"/>
            <a:ext cx="245076" cy="2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5" descr="Horloge à douze"/>
          <p:cNvPicPr>
            <a:picLocks noChangeAspect="1" noChangeArrowheads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91" y="5656283"/>
            <a:ext cx="271653" cy="27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ZoneTexte 40"/>
          <p:cNvSpPr txBox="1"/>
          <p:nvPr/>
        </p:nvSpPr>
        <p:spPr>
          <a:xfrm>
            <a:off x="3393064" y="5551110"/>
            <a:ext cx="1892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6,5 </a:t>
            </a:r>
            <a:r>
              <a:rPr lang="fr-FR" sz="1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comprimés/jour</a:t>
            </a:r>
            <a:endParaRPr lang="fr-FR" sz="1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1817189" y="5666326"/>
            <a:ext cx="266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+</a:t>
            </a:r>
            <a:endParaRPr lang="fr-FR" sz="1100" dirty="0"/>
          </a:p>
        </p:txBody>
      </p:sp>
      <p:sp>
        <p:nvSpPr>
          <p:cNvPr id="43" name="ZoneTexte 42"/>
          <p:cNvSpPr txBox="1"/>
          <p:nvPr/>
        </p:nvSpPr>
        <p:spPr>
          <a:xfrm>
            <a:off x="2318463" y="5666326"/>
            <a:ext cx="266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+</a:t>
            </a:r>
            <a:endParaRPr lang="fr-FR" sz="1100" dirty="0"/>
          </a:p>
        </p:txBody>
      </p:sp>
      <p:sp>
        <p:nvSpPr>
          <p:cNvPr id="44" name="ZoneTexte 43"/>
          <p:cNvSpPr txBox="1"/>
          <p:nvPr/>
        </p:nvSpPr>
        <p:spPr>
          <a:xfrm>
            <a:off x="2725713" y="5664310"/>
            <a:ext cx="266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+</a:t>
            </a:r>
            <a:endParaRPr lang="fr-FR" sz="1100" dirty="0"/>
          </a:p>
        </p:txBody>
      </p:sp>
      <p:sp>
        <p:nvSpPr>
          <p:cNvPr id="45" name="ZoneTexte 44"/>
          <p:cNvSpPr txBox="1"/>
          <p:nvPr/>
        </p:nvSpPr>
        <p:spPr>
          <a:xfrm>
            <a:off x="3259863" y="5644187"/>
            <a:ext cx="266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=</a:t>
            </a:r>
          </a:p>
        </p:txBody>
      </p:sp>
      <p:sp>
        <p:nvSpPr>
          <p:cNvPr id="46" name="Rectangle à coins arrondis 45"/>
          <p:cNvSpPr/>
          <p:nvPr/>
        </p:nvSpPr>
        <p:spPr>
          <a:xfrm>
            <a:off x="1394145" y="5578406"/>
            <a:ext cx="3696489" cy="376826"/>
          </a:xfrm>
          <a:prstGeom prst="round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43216" y="5135387"/>
            <a:ext cx="1226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/>
              <a:t>Base totale</a:t>
            </a:r>
          </a:p>
          <a:p>
            <a:pPr algn="ctr"/>
            <a:r>
              <a:rPr lang="fr-FR" sz="900" b="1" dirty="0" smtClean="0"/>
              <a:t>(n=177)</a:t>
            </a:r>
            <a:endParaRPr lang="fr-FR" sz="900" b="1" dirty="0"/>
          </a:p>
        </p:txBody>
      </p:sp>
      <p:sp>
        <p:nvSpPr>
          <p:cNvPr id="47" name="ZoneTexte 46"/>
          <p:cNvSpPr txBox="1"/>
          <p:nvPr/>
        </p:nvSpPr>
        <p:spPr>
          <a:xfrm>
            <a:off x="43216" y="5560747"/>
            <a:ext cx="12260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/>
              <a:t>Base « complications »</a:t>
            </a:r>
          </a:p>
          <a:p>
            <a:pPr algn="ctr"/>
            <a:r>
              <a:rPr lang="fr-FR" sz="900" b="1" dirty="0" smtClean="0"/>
              <a:t>(n=146)</a:t>
            </a:r>
            <a:endParaRPr lang="fr-FR" sz="900" b="1" dirty="0"/>
          </a:p>
        </p:txBody>
      </p:sp>
    </p:spTree>
    <p:extLst>
      <p:ext uri="{BB962C8B-B14F-4D97-AF65-F5344CB8AC3E}">
        <p14:creationId xmlns:p14="http://schemas.microsoft.com/office/powerpoint/2010/main" val="66930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768" y="438104"/>
            <a:ext cx="8164214" cy="734907"/>
          </a:xfrm>
        </p:spPr>
        <p:txBody>
          <a:bodyPr>
            <a:noAutofit/>
          </a:bodyPr>
          <a:lstStyle/>
          <a:p>
            <a:r>
              <a:rPr lang="fr-FR" dirty="0">
                <a:solidFill>
                  <a:schemeClr val="bg2"/>
                </a:solidFill>
                <a:latin typeface="Calibri" pitchFamily="34" charset="0"/>
              </a:rPr>
              <a:t>C</a:t>
            </a:r>
            <a:r>
              <a:rPr lang="fr-FR" dirty="0" smtClean="0">
                <a:solidFill>
                  <a:schemeClr val="bg2"/>
                </a:solidFill>
                <a:latin typeface="Calibri" pitchFamily="34" charset="0"/>
              </a:rPr>
              <a:t>omplications </a:t>
            </a:r>
            <a:r>
              <a:rPr lang="fr-FR" dirty="0">
                <a:solidFill>
                  <a:schemeClr val="bg2"/>
                </a:solidFill>
                <a:latin typeface="Calibri" pitchFamily="34" charset="0"/>
              </a:rPr>
              <a:t>du </a:t>
            </a:r>
            <a:r>
              <a:rPr lang="fr-FR" dirty="0" smtClean="0">
                <a:solidFill>
                  <a:schemeClr val="bg2"/>
                </a:solidFill>
                <a:latin typeface="Calibri" pitchFamily="34" charset="0"/>
              </a:rPr>
              <a:t>myélome : un impact important sur le nombre de comprimés pris quotidiennement.</a:t>
            </a:r>
            <a:r>
              <a:rPr lang="fr-FR" dirty="0">
                <a:solidFill>
                  <a:schemeClr val="bg2"/>
                </a:solidFill>
                <a:latin typeface="Calibri" pitchFamily="34" charset="0"/>
                <a:sym typeface="Wingdings" panose="05000000000000000000" pitchFamily="2" charset="2"/>
              </a:rPr>
              <a:t/>
            </a:r>
            <a:br>
              <a:rPr lang="fr-FR" dirty="0">
                <a:solidFill>
                  <a:schemeClr val="bg2"/>
                </a:solidFill>
                <a:latin typeface="Calibri" pitchFamily="34" charset="0"/>
                <a:sym typeface="Wingdings" panose="05000000000000000000" pitchFamily="2" charset="2"/>
              </a:rPr>
            </a:br>
            <a:r>
              <a:rPr lang="fr-FR" b="0" i="1" dirty="0">
                <a:solidFill>
                  <a:schemeClr val="bg2"/>
                </a:solidFill>
                <a:latin typeface="Calibri" pitchFamily="34" charset="0"/>
                <a:sym typeface="Wingdings" panose="05000000000000000000" pitchFamily="2" charset="2"/>
              </a:rPr>
              <a:t>C</a:t>
            </a:r>
            <a:r>
              <a:rPr lang="fr-FR" b="0" i="1" dirty="0" smtClean="0">
                <a:solidFill>
                  <a:schemeClr val="bg2"/>
                </a:solidFill>
                <a:latin typeface="Calibri" pitchFamily="34" charset="0"/>
                <a:sym typeface="Wingdings" panose="05000000000000000000" pitchFamily="2" charset="2"/>
              </a:rPr>
              <a:t>hez les personnes ayant plus de 10 </a:t>
            </a:r>
            <a:r>
              <a:rPr lang="fr-FR" b="0" i="1" dirty="0" err="1" smtClean="0">
                <a:solidFill>
                  <a:schemeClr val="bg2"/>
                </a:solidFill>
                <a:latin typeface="Calibri" pitchFamily="34" charset="0"/>
                <a:sym typeface="Wingdings" panose="05000000000000000000" pitchFamily="2" charset="2"/>
              </a:rPr>
              <a:t>cp</a:t>
            </a:r>
            <a:r>
              <a:rPr lang="fr-FR" b="0" i="1" dirty="0" smtClean="0">
                <a:solidFill>
                  <a:schemeClr val="bg2"/>
                </a:solidFill>
                <a:latin typeface="Calibri" pitchFamily="34" charset="0"/>
                <a:sym typeface="Wingdings" panose="05000000000000000000" pitchFamily="2" charset="2"/>
              </a:rPr>
              <a:t> par jour, 8 sur 10 prennent un traitement contre la douleur, 9 sur 10 un traitement anti-infectieux.</a:t>
            </a:r>
            <a:endParaRPr lang="fr-FR" b="0" i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A43FA-B5B0-A941-AA16-C472E5260EE4}" type="slidenum">
              <a:rPr lang="en-US" noProof="0" smtClean="0"/>
              <a:pPr/>
              <a:t>16</a:t>
            </a:fld>
            <a:endParaRPr lang="en-US" noProof="0"/>
          </a:p>
        </p:txBody>
      </p:sp>
      <p:sp>
        <p:nvSpPr>
          <p:cNvPr id="10" name="Espace réservé du texte 7"/>
          <p:cNvSpPr txBox="1">
            <a:spLocks/>
          </p:cNvSpPr>
          <p:nvPr/>
        </p:nvSpPr>
        <p:spPr bwMode="auto">
          <a:xfrm>
            <a:off x="586624" y="1246512"/>
            <a:ext cx="5410413" cy="58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>
            <a:defPPr>
              <a:defRPr lang="fr-FR"/>
            </a:defPPr>
            <a:lvl1pPr indent="0" algn="just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" pitchFamily="2" charset="2"/>
              <a:buNone/>
              <a:defRPr kumimoji="1" sz="1050" b="0" i="1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defRPr>
            </a:lvl1pPr>
            <a:lvl2pPr marL="1141413" indent="-468313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itchFamily="2" charset="2"/>
              <a:buBlip>
                <a:blip r:embed="rId3"/>
              </a:buBlip>
              <a:defRPr kumimoji="1" sz="1600" b="1"/>
            </a:lvl2pPr>
            <a:lvl3pPr marL="1716088" indent="-384175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Blip>
                <a:blip r:embed="rId4"/>
              </a:buBlip>
              <a:defRPr kumimoji="1" sz="1400"/>
            </a:lvl3pPr>
            <a:lvl4pPr marL="2281238" indent="-37465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" pitchFamily="2" charset="2"/>
              <a:buBlip>
                <a:blip r:embed="rId5"/>
              </a:buBlip>
              <a:defRPr kumimoji="1" sz="1200"/>
            </a:lvl4pPr>
            <a:lvl5pPr marL="2857500" indent="-385763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1200"/>
            </a:lvl5pPr>
            <a:lvl6pPr marL="3314700" indent="-385763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1200"/>
            </a:lvl6pPr>
            <a:lvl7pPr marL="3771900" indent="-385763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1200"/>
            </a:lvl7pPr>
            <a:lvl8pPr marL="4229100" indent="-385763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1200"/>
            </a:lvl8pPr>
            <a:lvl9pPr marL="4686300" indent="-385763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1200"/>
            </a:lvl9pPr>
          </a:lstStyle>
          <a:p>
            <a:pPr>
              <a:spcAft>
                <a:spcPts val="0"/>
              </a:spcAft>
            </a:pPr>
            <a:r>
              <a:rPr lang="fr-FR" dirty="0"/>
              <a:t>Q12. Par ailleurs, toujours en relation avec le myélome, </a:t>
            </a:r>
            <a:r>
              <a:rPr lang="fr-FR" dirty="0" err="1"/>
              <a:t>prenez-vous</a:t>
            </a:r>
            <a:r>
              <a:rPr lang="fr-FR" dirty="0"/>
              <a:t> </a:t>
            </a:r>
            <a:r>
              <a:rPr lang="fr-FR" u="sng" dirty="0"/>
              <a:t>actuellement d</a:t>
            </a:r>
            <a:r>
              <a:rPr lang="fr-FR" dirty="0">
                <a:cs typeface="Arial"/>
              </a:rPr>
              <a:t>es traitements pour lutter contre certaines complications du myélome</a:t>
            </a:r>
            <a:r>
              <a:rPr lang="fr-FR" dirty="0"/>
              <a:t> </a:t>
            </a:r>
            <a:r>
              <a:rPr lang="fr-FR" dirty="0" smtClean="0"/>
              <a:t>…</a:t>
            </a:r>
            <a:endParaRPr lang="fr-FR" sz="1400" dirty="0">
              <a:latin typeface="Times New Roman"/>
            </a:endParaRPr>
          </a:p>
        </p:txBody>
      </p:sp>
      <p:pic>
        <p:nvPicPr>
          <p:cNvPr id="11" name="Image 2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53" y="1323349"/>
            <a:ext cx="270671" cy="2700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  <p:sp>
        <p:nvSpPr>
          <p:cNvPr id="7" name="Rectangle 6"/>
          <p:cNvSpPr/>
          <p:nvPr/>
        </p:nvSpPr>
        <p:spPr>
          <a:xfrm>
            <a:off x="0" y="6654297"/>
            <a:ext cx="1692322" cy="203703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i="1" dirty="0" smtClean="0"/>
              <a:t>177 répondants </a:t>
            </a:r>
            <a:r>
              <a:rPr lang="fr-FR" sz="1100" b="1" i="1" dirty="0" smtClean="0"/>
              <a:t>= 100</a:t>
            </a:r>
            <a:r>
              <a:rPr lang="fr-FR" sz="1100" b="1" i="1" dirty="0" smtClean="0"/>
              <a:t>%</a:t>
            </a:r>
            <a:endParaRPr lang="fr-FR" sz="1100" b="1" i="1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144823"/>
              </p:ext>
            </p:extLst>
          </p:nvPr>
        </p:nvGraphicFramePr>
        <p:xfrm>
          <a:off x="641440" y="1978418"/>
          <a:ext cx="8065834" cy="4156676"/>
        </p:xfrm>
        <a:graphic>
          <a:graphicData uri="http://schemas.openxmlformats.org/drawingml/2006/table">
            <a:tbl>
              <a:tblPr/>
              <a:tblGrid>
                <a:gridCol w="2637424"/>
                <a:gridCol w="882278"/>
                <a:gridCol w="1136533"/>
                <a:gridCol w="1136533"/>
                <a:gridCol w="1136533"/>
                <a:gridCol w="1136533"/>
              </a:tblGrid>
              <a:tr h="37690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Nb de comprimés pris</a:t>
                      </a:r>
                      <a:r>
                        <a:rPr lang="fr-FR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actuellement par jour 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à 3 </a:t>
                      </a:r>
                      <a:r>
                        <a:rPr lang="fr-FR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</a:t>
                      </a:r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par jour 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4-5 </a:t>
                      </a:r>
                      <a:r>
                        <a:rPr lang="fr-FR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</a:t>
                      </a:r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par jour 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6-10 </a:t>
                      </a:r>
                      <a:r>
                        <a:rPr lang="fr-FR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</a:t>
                      </a:r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par jour 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Plus de 10 cp par jour 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874">
                <a:tc>
                  <a:txBody>
                    <a:bodyPr/>
                    <a:lstStyle/>
                    <a:p>
                      <a:pPr algn="l" fontAlgn="ctr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n=40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n=40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n=69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n=28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76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Traitement(s) contre la douleur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25 % (--)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33%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36%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79% (+++)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  <a:tr h="175076">
                <a:tc>
                  <a:txBody>
                    <a:bodyPr/>
                    <a:lstStyle/>
                    <a:p>
                      <a:pPr algn="l" fontAlgn="ctr"/>
                      <a:endParaRPr lang="fr-FR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76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Traitement(s) contre l’anémie (EPO) 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19%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21%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874">
                <a:tc>
                  <a:txBody>
                    <a:bodyPr/>
                    <a:lstStyle/>
                    <a:p>
                      <a:pPr algn="l" fontAlgn="ctr"/>
                      <a:endParaRPr lang="fr-FR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83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Traitement pour prévenir les infections (antibiotique, antiviral, gammaglobuline …)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40 % (---)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63%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59%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89% (+++)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  <a:tr h="169874">
                <a:tc>
                  <a:txBody>
                    <a:bodyPr/>
                    <a:lstStyle/>
                    <a:p>
                      <a:pPr algn="l" fontAlgn="ctr"/>
                      <a:endParaRPr lang="fr-FR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010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Traitements pour lutter contre l’hypercalcémie / calcium dans le sang / fragilité osseuse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35%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28%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29%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874">
                <a:tc>
                  <a:txBody>
                    <a:bodyPr/>
                    <a:lstStyle/>
                    <a:p>
                      <a:pPr algn="l" fontAlgn="ctr"/>
                      <a:endParaRPr lang="fr-FR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45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Traitement pour lutter contre l’insuffisance rénale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100 % (++)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93%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88%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93%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874">
                <a:tc>
                  <a:txBody>
                    <a:bodyPr/>
                    <a:lstStyle/>
                    <a:p>
                      <a:pPr algn="l" fontAlgn="ctr"/>
                      <a:endParaRPr lang="fr-FR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45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Traitements contre les nausées / vomissements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7 % (--)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36 % (+++)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  <a:tr h="169874">
                <a:tc>
                  <a:txBody>
                    <a:bodyPr/>
                    <a:lstStyle/>
                    <a:p>
                      <a:pPr algn="l" fontAlgn="ctr"/>
                      <a:endParaRPr lang="fr-FR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59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Traitements contre les diarrhées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21%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59">
                <a:tc>
                  <a:txBody>
                    <a:bodyPr/>
                    <a:lstStyle/>
                    <a:p>
                      <a:pPr algn="l" fontAlgn="ctr"/>
                      <a:endParaRPr lang="fr-FR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59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Traitement contre la sècheresse de la peau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21%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139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2. Traitements </a:t>
            </a:r>
            <a:r>
              <a:rPr lang="fr-FR" dirty="0" smtClean="0"/>
              <a:t>actuels concernant les comorbidités en dehors du </a:t>
            </a:r>
            <a:r>
              <a:rPr lang="fr-FR" dirty="0" smtClean="0"/>
              <a:t>myélome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A43FA-B5B0-A941-AA16-C472E5260EE4}" type="slidenum">
              <a:rPr lang="en-US" noProof="0" smtClean="0"/>
              <a:pPr/>
              <a:t>17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08607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8548" y="5957172"/>
            <a:ext cx="5229621" cy="4289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62768" y="424282"/>
            <a:ext cx="8164214" cy="734907"/>
          </a:xfrm>
        </p:spPr>
        <p:txBody>
          <a:bodyPr>
            <a:normAutofit/>
          </a:bodyPr>
          <a:lstStyle/>
          <a:p>
            <a:r>
              <a:rPr lang="fr-FR" sz="1800" dirty="0" smtClean="0"/>
              <a:t>Comorbidités en dehors du </a:t>
            </a:r>
            <a:r>
              <a:rPr lang="fr-FR" sz="1800" dirty="0" smtClean="0"/>
              <a:t>myélome : </a:t>
            </a:r>
            <a:r>
              <a:rPr lang="fr-FR" sz="1800" b="0" i="1" dirty="0" smtClean="0"/>
              <a:t>près de 6 malades sur 10 présentent des comorbidités, ce qui entraîne la prise en moyenne de 2,9 médicaments.</a:t>
            </a:r>
            <a:endParaRPr lang="fr-FR" sz="1800" b="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A43FA-B5B0-A941-AA16-C472E5260EE4}" type="slidenum">
              <a:rPr lang="en-US" noProof="0" smtClean="0"/>
              <a:pPr/>
              <a:t>18</a:t>
            </a:fld>
            <a:endParaRPr lang="en-US" noProof="0"/>
          </a:p>
        </p:txBody>
      </p:sp>
      <p:sp>
        <p:nvSpPr>
          <p:cNvPr id="7" name="Rectangle 6"/>
          <p:cNvSpPr/>
          <p:nvPr/>
        </p:nvSpPr>
        <p:spPr>
          <a:xfrm>
            <a:off x="0" y="6654297"/>
            <a:ext cx="1530036" cy="203703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i="1" dirty="0" smtClean="0"/>
              <a:t>177 répondants =100%</a:t>
            </a:r>
            <a:endParaRPr lang="fr-FR" sz="1100" b="1" i="1" dirty="0"/>
          </a:p>
        </p:txBody>
      </p:sp>
      <p:pic>
        <p:nvPicPr>
          <p:cNvPr id="8" name="Image 2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53" y="1323349"/>
            <a:ext cx="270671" cy="2700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  <p:sp>
        <p:nvSpPr>
          <p:cNvPr id="9" name="Rectangle 8"/>
          <p:cNvSpPr/>
          <p:nvPr/>
        </p:nvSpPr>
        <p:spPr>
          <a:xfrm>
            <a:off x="586624" y="1169808"/>
            <a:ext cx="8120648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algn="just" eaLnBrk="0" fontAlgn="base" hangingPunct="0">
              <a:buClr>
                <a:schemeClr val="tx1"/>
              </a:buClr>
              <a:buSzPct val="150000"/>
              <a:buFont typeface="Wingdings" pitchFamily="2" charset="2"/>
              <a:buNone/>
            </a:pPr>
            <a:r>
              <a:rPr kumimoji="1" lang="fr-FR" sz="1050" i="1" dirty="0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 </a:t>
            </a:r>
          </a:p>
          <a:p>
            <a:pPr algn="just" eaLnBrk="0" fontAlgn="base" hangingPunct="0">
              <a:buClr>
                <a:schemeClr val="tx1"/>
              </a:buClr>
              <a:buSzPct val="150000"/>
              <a:buFont typeface="Wingdings" pitchFamily="2" charset="2"/>
              <a:buNone/>
            </a:pPr>
            <a:r>
              <a:rPr kumimoji="1" lang="fr-FR" sz="1050" i="1" dirty="0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Q15. En dehors du myélome, souffrez-vous actuellement d’une ou plusieurs maladies citées ci-dessous ? (cochez toutes celles qui vous correspondent)</a:t>
            </a:r>
          </a:p>
        </p:txBody>
      </p:sp>
      <p:pic>
        <p:nvPicPr>
          <p:cNvPr id="12" name="Image 2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719" y="3341244"/>
            <a:ext cx="270671" cy="2700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  <p:graphicFrame>
        <p:nvGraphicFramePr>
          <p:cNvPr id="10" name="Graphique 9"/>
          <p:cNvGraphicFramePr/>
          <p:nvPr>
            <p:extLst>
              <p:ext uri="{D42A27DB-BD31-4B8C-83A1-F6EECF244321}">
                <p14:modId xmlns:p14="http://schemas.microsoft.com/office/powerpoint/2010/main" val="3392493880"/>
              </p:ext>
            </p:extLst>
          </p:nvPr>
        </p:nvGraphicFramePr>
        <p:xfrm>
          <a:off x="-467179" y="1458348"/>
          <a:ext cx="9073424" cy="4907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12"/>
          <p:cNvSpPr/>
          <p:nvPr/>
        </p:nvSpPr>
        <p:spPr>
          <a:xfrm>
            <a:off x="6463390" y="3268495"/>
            <a:ext cx="246359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algn="just" eaLnBrk="0" fontAlgn="base" hangingPunct="0">
              <a:buClr>
                <a:schemeClr val="tx1"/>
              </a:buClr>
              <a:buSzPct val="150000"/>
              <a:buFont typeface="Wingdings" pitchFamily="2" charset="2"/>
              <a:buNone/>
            </a:pPr>
            <a:r>
              <a:rPr kumimoji="1" lang="fr-FR" sz="1050" i="1" dirty="0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Q17. Au total combien de médicaments différents </a:t>
            </a:r>
            <a:r>
              <a:rPr kumimoji="1" lang="fr-FR" sz="1050" i="1" dirty="0" err="1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prenez-vous</a:t>
            </a:r>
            <a:r>
              <a:rPr kumimoji="1" lang="fr-FR" sz="1050" i="1" dirty="0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 pour le traitement des maladies autres que le myélome 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65822" y="3168713"/>
            <a:ext cx="2861160" cy="2281473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5" name="Graphique 14"/>
          <p:cNvGraphicFramePr/>
          <p:nvPr>
            <p:extLst>
              <p:ext uri="{D42A27DB-BD31-4B8C-83A1-F6EECF244321}">
                <p14:modId xmlns:p14="http://schemas.microsoft.com/office/powerpoint/2010/main" val="2067358184"/>
              </p:ext>
            </p:extLst>
          </p:nvPr>
        </p:nvGraphicFramePr>
        <p:xfrm>
          <a:off x="6065822" y="3286316"/>
          <a:ext cx="2897109" cy="2192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62464" y="3484185"/>
            <a:ext cx="1522367" cy="43088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b="1" dirty="0" smtClean="0">
                <a:solidFill>
                  <a:schemeClr val="tx1"/>
                </a:solidFill>
              </a:rPr>
              <a:t>1,6 comorbidités</a:t>
            </a:r>
          </a:p>
          <a:p>
            <a:pPr algn="ctr"/>
            <a:r>
              <a:rPr lang="fr-FR" sz="1050" b="1" dirty="0" smtClean="0">
                <a:solidFill>
                  <a:schemeClr val="tx1"/>
                </a:solidFill>
              </a:rPr>
              <a:t>en moyenne </a:t>
            </a:r>
            <a:endParaRPr lang="fr-FR" sz="105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83678" y="5069941"/>
            <a:ext cx="1430580" cy="56658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2,9</a:t>
            </a:r>
            <a:r>
              <a:rPr lang="fr-FR" sz="1200" dirty="0" smtClean="0">
                <a:solidFill>
                  <a:schemeClr val="tx1"/>
                </a:solidFill>
              </a:rPr>
              <a:t>  </a:t>
            </a:r>
            <a:r>
              <a:rPr lang="fr-FR" sz="1000" dirty="0" smtClean="0">
                <a:solidFill>
                  <a:schemeClr val="tx1"/>
                </a:solidFill>
              </a:rPr>
              <a:t>médicaments en </a:t>
            </a:r>
            <a:r>
              <a:rPr lang="fr-FR" sz="1000" dirty="0" smtClean="0">
                <a:solidFill>
                  <a:schemeClr val="tx1"/>
                </a:solidFill>
              </a:rPr>
              <a:t>moyenne </a:t>
            </a:r>
            <a:endParaRPr lang="fr-FR" sz="1200" dirty="0">
              <a:solidFill>
                <a:schemeClr val="tx1"/>
              </a:solidFill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5391139" y="2176017"/>
            <a:ext cx="1311830" cy="230832"/>
            <a:chOff x="6823792" y="5954420"/>
            <a:chExt cx="1311830" cy="230832"/>
          </a:xfrm>
        </p:grpSpPr>
        <p:sp>
          <p:nvSpPr>
            <p:cNvPr id="18" name="Rectangle 17"/>
            <p:cNvSpPr/>
            <p:nvPr/>
          </p:nvSpPr>
          <p:spPr>
            <a:xfrm>
              <a:off x="6958697" y="5954420"/>
              <a:ext cx="1176925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fr-FR" sz="900" dirty="0" smtClean="0"/>
                <a:t>6-10 </a:t>
              </a:r>
              <a:r>
                <a:rPr lang="fr-FR" sz="900" dirty="0" err="1" smtClean="0"/>
                <a:t>cp</a:t>
              </a:r>
              <a:r>
                <a:rPr lang="fr-FR" sz="900" dirty="0" smtClean="0"/>
                <a:t> par jour: 37%</a:t>
              </a:r>
              <a:endParaRPr lang="fr-FR" sz="900" dirty="0"/>
            </a:p>
          </p:txBody>
        </p:sp>
        <p:sp>
          <p:nvSpPr>
            <p:cNvPr id="19" name="Flèche droite 18"/>
            <p:cNvSpPr/>
            <p:nvPr/>
          </p:nvSpPr>
          <p:spPr>
            <a:xfrm>
              <a:off x="6823792" y="6018604"/>
              <a:ext cx="89640" cy="123111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4247589" y="4222859"/>
            <a:ext cx="1327860" cy="230832"/>
            <a:chOff x="6523536" y="5954420"/>
            <a:chExt cx="1327860" cy="230832"/>
          </a:xfrm>
        </p:grpSpPr>
        <p:sp>
          <p:nvSpPr>
            <p:cNvPr id="21" name="Rectangle 20"/>
            <p:cNvSpPr/>
            <p:nvPr/>
          </p:nvSpPr>
          <p:spPr>
            <a:xfrm>
              <a:off x="6658441" y="5954420"/>
              <a:ext cx="1192955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fr-FR" sz="900" dirty="0" smtClean="0"/>
                <a:t>+ 10  </a:t>
              </a:r>
              <a:r>
                <a:rPr lang="fr-FR" sz="900" dirty="0" err="1" smtClean="0"/>
                <a:t>cp</a:t>
              </a:r>
              <a:r>
                <a:rPr lang="fr-FR" sz="900" dirty="0" smtClean="0"/>
                <a:t> par jour: 15%</a:t>
              </a:r>
              <a:endParaRPr lang="fr-FR" sz="900" dirty="0"/>
            </a:p>
          </p:txBody>
        </p:sp>
        <p:sp>
          <p:nvSpPr>
            <p:cNvPr id="22" name="Flèche droite 21"/>
            <p:cNvSpPr/>
            <p:nvPr/>
          </p:nvSpPr>
          <p:spPr>
            <a:xfrm>
              <a:off x="6523536" y="6018604"/>
              <a:ext cx="89640" cy="123111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5770994" y="5987301"/>
            <a:ext cx="1204429" cy="338554"/>
            <a:chOff x="6523536" y="5954420"/>
            <a:chExt cx="1204429" cy="338554"/>
          </a:xfrm>
        </p:grpSpPr>
        <p:sp>
          <p:nvSpPr>
            <p:cNvPr id="24" name="Rectangle 23"/>
            <p:cNvSpPr/>
            <p:nvPr/>
          </p:nvSpPr>
          <p:spPr>
            <a:xfrm>
              <a:off x="6658441" y="5954420"/>
              <a:ext cx="106952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fr-FR" sz="800" dirty="0" smtClean="0"/>
                <a:t>1-3 </a:t>
              </a:r>
              <a:r>
                <a:rPr lang="fr-FR" sz="800" dirty="0" err="1" smtClean="0"/>
                <a:t>cp</a:t>
              </a:r>
              <a:r>
                <a:rPr lang="fr-FR" sz="800" dirty="0" smtClean="0"/>
                <a:t> par jour: </a:t>
              </a:r>
              <a:r>
                <a:rPr lang="fr-FR" sz="800" dirty="0" smtClean="0"/>
                <a:t>55%</a:t>
              </a:r>
              <a:endParaRPr lang="fr-FR" sz="800" dirty="0" smtClean="0"/>
            </a:p>
            <a:p>
              <a:r>
                <a:rPr lang="fr-FR" sz="800" dirty="0" smtClean="0"/>
                <a:t>6-10 </a:t>
              </a:r>
              <a:r>
                <a:rPr lang="fr-FR" sz="800" dirty="0" err="1" smtClean="0"/>
                <a:t>cp</a:t>
              </a:r>
              <a:r>
                <a:rPr lang="fr-FR" sz="800" dirty="0" smtClean="0"/>
                <a:t> par jour: </a:t>
              </a:r>
              <a:r>
                <a:rPr lang="fr-FR" sz="800" dirty="0" smtClean="0"/>
                <a:t>20</a:t>
              </a:r>
              <a:r>
                <a:rPr lang="fr-FR" sz="800" dirty="0" smtClean="0"/>
                <a:t>%</a:t>
              </a:r>
              <a:endParaRPr lang="fr-FR" sz="800" dirty="0"/>
            </a:p>
          </p:txBody>
        </p:sp>
        <p:sp>
          <p:nvSpPr>
            <p:cNvPr id="25" name="Flèche droite 24"/>
            <p:cNvSpPr/>
            <p:nvPr/>
          </p:nvSpPr>
          <p:spPr>
            <a:xfrm>
              <a:off x="6523536" y="6018604"/>
              <a:ext cx="89640" cy="123111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7384785" y="5632989"/>
            <a:ext cx="1530036" cy="381608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i="1" dirty="0" smtClean="0">
                <a:solidFill>
                  <a:schemeClr val="bg2"/>
                </a:solidFill>
              </a:rPr>
              <a:t>Base 112 </a:t>
            </a:r>
            <a:r>
              <a:rPr lang="fr-FR" sz="1100" b="1" i="1" dirty="0" smtClean="0">
                <a:solidFill>
                  <a:schemeClr val="bg2"/>
                </a:solidFill>
              </a:rPr>
              <a:t>répondants </a:t>
            </a:r>
            <a:r>
              <a:rPr lang="fr-FR" sz="1100" b="1" i="1" dirty="0" smtClean="0">
                <a:solidFill>
                  <a:schemeClr val="bg2"/>
                </a:solidFill>
              </a:rPr>
              <a:t>= 100</a:t>
            </a:r>
            <a:r>
              <a:rPr lang="fr-FR" sz="1100" b="1" i="1" dirty="0" smtClean="0">
                <a:solidFill>
                  <a:schemeClr val="bg2"/>
                </a:solidFill>
              </a:rPr>
              <a:t>%</a:t>
            </a:r>
            <a:endParaRPr lang="fr-FR" sz="1100" b="1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78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2213272205"/>
              </p:ext>
            </p:extLst>
          </p:nvPr>
        </p:nvGraphicFramePr>
        <p:xfrm>
          <a:off x="-4090853" y="2059710"/>
          <a:ext cx="13816743" cy="3642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768" y="438104"/>
            <a:ext cx="8164214" cy="734907"/>
          </a:xfrm>
        </p:spPr>
        <p:txBody>
          <a:bodyPr>
            <a:noAutofit/>
          </a:bodyPr>
          <a:lstStyle/>
          <a:p>
            <a:r>
              <a:rPr lang="fr-FR" dirty="0" smtClean="0">
                <a:solidFill>
                  <a:schemeClr val="bg2"/>
                </a:solidFill>
                <a:latin typeface="Calibri" pitchFamily="34" charset="0"/>
              </a:rPr>
              <a:t>Galénique  des traitements pour les comorbidités en dehors du </a:t>
            </a:r>
            <a:r>
              <a:rPr lang="fr-FR" dirty="0" smtClean="0">
                <a:solidFill>
                  <a:schemeClr val="bg2"/>
                </a:solidFill>
                <a:latin typeface="Calibri" pitchFamily="34" charset="0"/>
              </a:rPr>
              <a:t>myélome : </a:t>
            </a:r>
            <a:r>
              <a:rPr lang="fr-FR" b="0" i="1" dirty="0" smtClean="0">
                <a:solidFill>
                  <a:schemeClr val="bg2"/>
                </a:solidFill>
                <a:latin typeface="Calibri" pitchFamily="34" charset="0"/>
              </a:rPr>
              <a:t>la forme orale est la forme dominante de prise </a:t>
            </a:r>
            <a:endParaRPr lang="fr-FR" b="0" i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A43FA-B5B0-A941-AA16-C472E5260EE4}" type="slidenum">
              <a:rPr lang="en-US" noProof="0" smtClean="0"/>
              <a:pPr/>
              <a:t>19</a:t>
            </a:fld>
            <a:endParaRPr lang="en-US" noProof="0"/>
          </a:p>
        </p:txBody>
      </p:sp>
      <p:sp>
        <p:nvSpPr>
          <p:cNvPr id="10" name="Espace réservé du texte 7"/>
          <p:cNvSpPr txBox="1">
            <a:spLocks/>
          </p:cNvSpPr>
          <p:nvPr/>
        </p:nvSpPr>
        <p:spPr bwMode="auto">
          <a:xfrm>
            <a:off x="586623" y="1302376"/>
            <a:ext cx="5410413" cy="58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>
            <a:defPPr>
              <a:defRPr lang="fr-FR"/>
            </a:defPPr>
            <a:lvl1pPr indent="0" algn="just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" pitchFamily="2" charset="2"/>
              <a:buNone/>
              <a:defRPr kumimoji="1" sz="1050" b="0" i="1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defRPr>
            </a:lvl1pPr>
            <a:lvl2pPr marL="1141413" indent="-468313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itchFamily="2" charset="2"/>
              <a:buBlip>
                <a:blip r:embed="rId4"/>
              </a:buBlip>
              <a:defRPr kumimoji="1" sz="1600" b="1"/>
            </a:lvl2pPr>
            <a:lvl3pPr marL="1716088" indent="-384175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Blip>
                <a:blip r:embed="rId5"/>
              </a:buBlip>
              <a:defRPr kumimoji="1" sz="1400"/>
            </a:lvl3pPr>
            <a:lvl4pPr marL="2281238" indent="-37465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" pitchFamily="2" charset="2"/>
              <a:buBlip>
                <a:blip r:embed="rId6"/>
              </a:buBlip>
              <a:defRPr kumimoji="1" sz="1200"/>
            </a:lvl4pPr>
            <a:lvl5pPr marL="2857500" indent="-385763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1200"/>
            </a:lvl5pPr>
            <a:lvl6pPr marL="3314700" indent="-385763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1200"/>
            </a:lvl6pPr>
            <a:lvl7pPr marL="3771900" indent="-385763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1200"/>
            </a:lvl7pPr>
            <a:lvl8pPr marL="4229100" indent="-385763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1200"/>
            </a:lvl8pPr>
            <a:lvl9pPr marL="4686300" indent="-385763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1200"/>
            </a:lvl9pPr>
          </a:lstStyle>
          <a:p>
            <a:pPr>
              <a:spcAft>
                <a:spcPts val="0"/>
              </a:spcAft>
            </a:pPr>
            <a:r>
              <a:rPr lang="fr-FR" dirty="0"/>
              <a:t>Q16 Sous quelle forme </a:t>
            </a:r>
            <a:r>
              <a:rPr lang="fr-FR" dirty="0" err="1"/>
              <a:t>prenez-vous</a:t>
            </a:r>
            <a:r>
              <a:rPr lang="fr-FR" dirty="0"/>
              <a:t> ce traitement ou ces traitements ? </a:t>
            </a:r>
            <a:endParaRPr lang="fr-FR" sz="1400" dirty="0">
              <a:latin typeface="Times New Roman"/>
            </a:endParaRPr>
          </a:p>
        </p:txBody>
      </p:sp>
      <p:pic>
        <p:nvPicPr>
          <p:cNvPr id="11" name="Image 2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53" y="1323349"/>
            <a:ext cx="270671" cy="2700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  <p:sp>
        <p:nvSpPr>
          <p:cNvPr id="7" name="Rectangle 6"/>
          <p:cNvSpPr/>
          <p:nvPr/>
        </p:nvSpPr>
        <p:spPr>
          <a:xfrm>
            <a:off x="0" y="6654297"/>
            <a:ext cx="1530036" cy="203703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i="1" dirty="0" smtClean="0"/>
              <a:t>48 répondants =100%</a:t>
            </a:r>
            <a:endParaRPr lang="fr-FR" sz="1100" b="1" i="1" dirty="0"/>
          </a:p>
        </p:txBody>
      </p:sp>
      <p:pic>
        <p:nvPicPr>
          <p:cNvPr id="8" name="Picture 2" descr="Médicaments médicaux comprimés et capsules"/>
          <p:cNvPicPr>
            <a:picLocks noChangeAspect="1" noChangeArrowheads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035" flipH="1">
            <a:off x="1181304" y="4383633"/>
            <a:ext cx="229843" cy="229843"/>
          </a:xfrm>
          <a:prstGeom prst="rect">
            <a:avLst/>
          </a:prstGeom>
          <a:noFill/>
        </p:spPr>
      </p:pic>
      <p:pic>
        <p:nvPicPr>
          <p:cNvPr id="9" name="Picture 4" descr="Seringue à médicament"/>
          <p:cNvPicPr>
            <a:picLocks noChangeAspect="1" noChangeArrowheads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035">
            <a:off x="626777" y="3103724"/>
            <a:ext cx="276480" cy="27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Sirop"/>
          <p:cNvPicPr>
            <a:picLocks noChangeAspect="1" noChangeArrowheads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035">
            <a:off x="1416209" y="3910694"/>
            <a:ext cx="253308" cy="25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211600"/>
              </p:ext>
            </p:extLst>
          </p:nvPr>
        </p:nvGraphicFramePr>
        <p:xfrm>
          <a:off x="1828581" y="1976582"/>
          <a:ext cx="7098400" cy="66890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87300"/>
                <a:gridCol w="887300"/>
                <a:gridCol w="887300"/>
                <a:gridCol w="887300"/>
                <a:gridCol w="887300"/>
                <a:gridCol w="887300"/>
                <a:gridCol w="887300"/>
                <a:gridCol w="887300"/>
              </a:tblGrid>
              <a:tr h="4917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Hypertension / tension artérielle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 Diabète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Cholestérol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Problème pulmonaire (Asthme, BPCO…)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Problème rénal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Problème cardiaque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Problèmes digestifs (reflux, gastrite…)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Anxiété/troubles du sommeil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294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n=48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n=11**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n=18**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n=9**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n=14**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n=16**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n=28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n=39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274994" y="5828145"/>
            <a:ext cx="17562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** Base faible </a:t>
            </a:r>
            <a:endParaRPr lang="fr-FR" sz="1100" dirty="0"/>
          </a:p>
        </p:txBody>
      </p:sp>
      <p:sp>
        <p:nvSpPr>
          <p:cNvPr id="15" name="ZoneTexte 1"/>
          <p:cNvSpPr txBox="1"/>
          <p:nvPr/>
        </p:nvSpPr>
        <p:spPr>
          <a:xfrm>
            <a:off x="4604327" y="4957616"/>
            <a:ext cx="854364" cy="14778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 smtClean="0"/>
              <a:t>Inhalation 45%</a:t>
            </a:r>
          </a:p>
          <a:p>
            <a:r>
              <a:rPr lang="fr-FR" sz="800" dirty="0" smtClean="0"/>
              <a:t>Aucun 11%</a:t>
            </a:r>
            <a:endParaRPr lang="fr-FR" sz="800" dirty="0"/>
          </a:p>
        </p:txBody>
      </p:sp>
      <p:sp>
        <p:nvSpPr>
          <p:cNvPr id="16" name="ZoneTexte 1"/>
          <p:cNvSpPr txBox="1"/>
          <p:nvPr/>
        </p:nvSpPr>
        <p:spPr>
          <a:xfrm>
            <a:off x="5382818" y="5179288"/>
            <a:ext cx="1228436" cy="36714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 smtClean="0"/>
              <a:t>Suivi uniquement 43%</a:t>
            </a:r>
          </a:p>
          <a:p>
            <a:r>
              <a:rPr lang="fr-FR" sz="800" dirty="0" smtClean="0"/>
              <a:t>Nsp7%</a:t>
            </a:r>
            <a:endParaRPr lang="fr-FR" sz="800" dirty="0"/>
          </a:p>
        </p:txBody>
      </p:sp>
      <p:sp>
        <p:nvSpPr>
          <p:cNvPr id="17" name="ZoneTexte 1"/>
          <p:cNvSpPr txBox="1"/>
          <p:nvPr/>
        </p:nvSpPr>
        <p:spPr>
          <a:xfrm>
            <a:off x="6278454" y="5472543"/>
            <a:ext cx="1029855" cy="14778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 smtClean="0"/>
              <a:t>Dispositif médical </a:t>
            </a:r>
            <a:endParaRPr lang="fr-FR" sz="800" dirty="0"/>
          </a:p>
        </p:txBody>
      </p:sp>
      <p:sp>
        <p:nvSpPr>
          <p:cNvPr id="18" name="ZoneTexte 1"/>
          <p:cNvSpPr txBox="1"/>
          <p:nvPr/>
        </p:nvSpPr>
        <p:spPr>
          <a:xfrm>
            <a:off x="7370617" y="4892963"/>
            <a:ext cx="1029855" cy="14778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 smtClean="0"/>
              <a:t>NSP</a:t>
            </a:r>
            <a:endParaRPr lang="fr-FR" sz="800" dirty="0"/>
          </a:p>
        </p:txBody>
      </p:sp>
      <p:sp>
        <p:nvSpPr>
          <p:cNvPr id="19" name="ZoneTexte 1"/>
          <p:cNvSpPr txBox="1"/>
          <p:nvPr/>
        </p:nvSpPr>
        <p:spPr>
          <a:xfrm>
            <a:off x="8215744" y="5481775"/>
            <a:ext cx="1029855" cy="31865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 smtClean="0"/>
              <a:t>Aucun 5%</a:t>
            </a:r>
          </a:p>
          <a:p>
            <a:r>
              <a:rPr lang="fr-FR" sz="800" dirty="0" smtClean="0"/>
              <a:t>NSP 3%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51004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82804" y="1890146"/>
            <a:ext cx="6748558" cy="1143000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fr-FR" sz="4800" dirty="0"/>
              <a:t>PROTOCOLE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A43FA-B5B0-A941-AA16-C472E5260EE4}" type="slidenum">
              <a:rPr lang="en-US" noProof="0" smtClean="0"/>
              <a:pPr/>
              <a:t>2</a:t>
            </a:fld>
            <a:endParaRPr lang="en-US" noProof="0"/>
          </a:p>
        </p:txBody>
      </p:sp>
      <p:pic>
        <p:nvPicPr>
          <p:cNvPr id="7" name="Espace réservé pour une image  6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34166" b="34166"/>
          <a:stretch>
            <a:fillRect/>
          </a:stretch>
        </p:blipFill>
        <p:spPr>
          <a:xfrm>
            <a:off x="786476" y="1"/>
            <a:ext cx="8357523" cy="67310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971" y="4144304"/>
            <a:ext cx="3162647" cy="236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54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768" y="438104"/>
            <a:ext cx="8164214" cy="734907"/>
          </a:xfrm>
        </p:spPr>
        <p:txBody>
          <a:bodyPr>
            <a:noAutofit/>
          </a:bodyPr>
          <a:lstStyle/>
          <a:p>
            <a:r>
              <a:rPr lang="fr-FR" dirty="0" smtClean="0">
                <a:solidFill>
                  <a:schemeClr val="bg2"/>
                </a:solidFill>
                <a:latin typeface="Calibri" pitchFamily="34" charset="0"/>
              </a:rPr>
              <a:t>Nombre de comprimés </a:t>
            </a:r>
            <a:r>
              <a:rPr lang="fr-FR" dirty="0" smtClean="0">
                <a:solidFill>
                  <a:schemeClr val="bg2"/>
                </a:solidFill>
                <a:latin typeface="Calibri" pitchFamily="34" charset="0"/>
              </a:rPr>
              <a:t>pris </a:t>
            </a:r>
            <a:r>
              <a:rPr lang="fr-FR" dirty="0" smtClean="0">
                <a:solidFill>
                  <a:schemeClr val="bg2"/>
                </a:solidFill>
                <a:latin typeface="Calibri" pitchFamily="34" charset="0"/>
              </a:rPr>
              <a:t>par </a:t>
            </a:r>
            <a:r>
              <a:rPr lang="fr-FR" dirty="0" smtClean="0">
                <a:solidFill>
                  <a:schemeClr val="bg2"/>
                </a:solidFill>
                <a:latin typeface="Calibri" pitchFamily="34" charset="0"/>
              </a:rPr>
              <a:t>jour </a:t>
            </a:r>
            <a:r>
              <a:rPr lang="fr-FR" dirty="0" smtClean="0">
                <a:solidFill>
                  <a:schemeClr val="bg2"/>
                </a:solidFill>
                <a:latin typeface="Calibri" pitchFamily="34" charset="0"/>
              </a:rPr>
              <a:t>pour </a:t>
            </a:r>
            <a:r>
              <a:rPr lang="fr-FR" dirty="0" smtClean="0">
                <a:solidFill>
                  <a:schemeClr val="bg2"/>
                </a:solidFill>
                <a:latin typeface="Calibri" pitchFamily="34" charset="0"/>
              </a:rPr>
              <a:t>traiter les </a:t>
            </a:r>
            <a:r>
              <a:rPr lang="fr-FR" dirty="0" smtClean="0">
                <a:solidFill>
                  <a:schemeClr val="bg2"/>
                </a:solidFill>
                <a:latin typeface="Calibri" pitchFamily="34" charset="0"/>
              </a:rPr>
              <a:t>comorbidités /</a:t>
            </a:r>
            <a:br>
              <a:rPr lang="fr-FR" dirty="0" smtClean="0">
                <a:solidFill>
                  <a:schemeClr val="bg2"/>
                </a:solidFill>
                <a:latin typeface="Calibri" pitchFamily="34" charset="0"/>
              </a:rPr>
            </a:br>
            <a:r>
              <a:rPr lang="fr-FR" b="0" i="1" dirty="0">
                <a:solidFill>
                  <a:schemeClr val="bg2"/>
                </a:solidFill>
                <a:latin typeface="Calibri" pitchFamily="34" charset="0"/>
              </a:rPr>
              <a:t>En </a:t>
            </a:r>
            <a:r>
              <a:rPr lang="fr-FR" b="0" i="1" dirty="0" smtClean="0">
                <a:solidFill>
                  <a:schemeClr val="bg2"/>
                </a:solidFill>
                <a:latin typeface="Calibri" pitchFamily="34" charset="0"/>
              </a:rPr>
              <a:t>moyenne au global, 2,5 comprimés </a:t>
            </a:r>
            <a:r>
              <a:rPr lang="fr-FR" b="0" i="1" dirty="0">
                <a:solidFill>
                  <a:schemeClr val="bg2"/>
                </a:solidFill>
                <a:latin typeface="Calibri" pitchFamily="34" charset="0"/>
                <a:sym typeface="Wingdings" panose="05000000000000000000" pitchFamily="2" charset="2"/>
              </a:rPr>
              <a:t> la prise du matin est la plus élevée</a:t>
            </a:r>
            <a:r>
              <a:rPr lang="fr-FR" dirty="0" smtClean="0">
                <a:solidFill>
                  <a:schemeClr val="bg2"/>
                </a:solidFill>
                <a:latin typeface="Calibri" pitchFamily="34" charset="0"/>
              </a:rPr>
              <a:t> </a:t>
            </a:r>
            <a:endParaRPr lang="fr-FR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A43FA-B5B0-A941-AA16-C472E5260EE4}" type="slidenum">
              <a:rPr lang="en-US" noProof="0" smtClean="0"/>
              <a:pPr/>
              <a:t>20</a:t>
            </a:fld>
            <a:endParaRPr lang="en-US" noProof="0"/>
          </a:p>
        </p:txBody>
      </p:sp>
      <p:pic>
        <p:nvPicPr>
          <p:cNvPr id="11" name="Image 2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53" y="1323349"/>
            <a:ext cx="270671" cy="2700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433243"/>
              </p:ext>
            </p:extLst>
          </p:nvPr>
        </p:nvGraphicFramePr>
        <p:xfrm>
          <a:off x="451288" y="2852489"/>
          <a:ext cx="7885569" cy="1723390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981587"/>
                <a:gridCol w="979347"/>
                <a:gridCol w="981587"/>
                <a:gridCol w="992046"/>
                <a:gridCol w="979347"/>
                <a:gridCol w="991299"/>
                <a:gridCol w="986069"/>
                <a:gridCol w="994287"/>
              </a:tblGrid>
              <a:tr h="424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Matin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24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Midi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24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Dîner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Coucher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3" name="Rectangle à coins arrondis 12"/>
          <p:cNvSpPr/>
          <p:nvPr/>
        </p:nvSpPr>
        <p:spPr>
          <a:xfrm>
            <a:off x="1458827" y="2414250"/>
            <a:ext cx="921038" cy="3530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accent3">
                    <a:lumMod val="50000"/>
                  </a:schemeClr>
                </a:solidFill>
              </a:rPr>
              <a:t>Lundi </a:t>
            </a:r>
            <a:endParaRPr lang="fr-FR" sz="11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2434162" y="2418776"/>
            <a:ext cx="921038" cy="3530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accent3">
                    <a:lumMod val="50000"/>
                  </a:schemeClr>
                </a:solidFill>
              </a:rPr>
              <a:t>Mardi </a:t>
            </a:r>
            <a:endParaRPr lang="fr-FR" sz="11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3427624" y="2418778"/>
            <a:ext cx="921038" cy="3530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accent3">
                    <a:lumMod val="50000"/>
                  </a:schemeClr>
                </a:solidFill>
              </a:rPr>
              <a:t>Mercredi</a:t>
            </a:r>
            <a:endParaRPr lang="fr-FR" sz="11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416594" y="2423235"/>
            <a:ext cx="921038" cy="3530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accent3">
                    <a:lumMod val="50000"/>
                  </a:schemeClr>
                </a:solidFill>
              </a:rPr>
              <a:t>Jeudi </a:t>
            </a:r>
            <a:endParaRPr lang="fr-FR" sz="11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5382897" y="2432356"/>
            <a:ext cx="921038" cy="3530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accent3">
                    <a:lumMod val="50000"/>
                  </a:schemeClr>
                </a:solidFill>
              </a:rPr>
              <a:t>Vendredi </a:t>
            </a:r>
            <a:endParaRPr lang="fr-FR" sz="11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6360022" y="2414250"/>
            <a:ext cx="921038" cy="3530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accent3">
                    <a:lumMod val="50000"/>
                  </a:schemeClr>
                </a:solidFill>
              </a:rPr>
              <a:t>Samedi </a:t>
            </a:r>
            <a:endParaRPr lang="fr-FR" sz="11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7362859" y="2405197"/>
            <a:ext cx="921038" cy="3530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accent3">
                    <a:lumMod val="50000"/>
                  </a:schemeClr>
                </a:solidFill>
              </a:rPr>
              <a:t>Dimanche </a:t>
            </a:r>
            <a:endParaRPr lang="fr-FR" sz="11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5" name="Picture 5" descr="Lower Sun"/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76" y="3024188"/>
            <a:ext cx="200141" cy="20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oucher de soleil à la mer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75" y="3846334"/>
            <a:ext cx="200142" cy="20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Lune et les étoiles"/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41" y="4271847"/>
            <a:ext cx="245076" cy="2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Horloge à douze"/>
          <p:cNvPicPr>
            <a:picLocks noChangeAspect="1" noChangeArrowheads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52" y="3400764"/>
            <a:ext cx="271653" cy="27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1396417" y="4722333"/>
            <a:ext cx="4874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chemeClr val="accent3"/>
                </a:solidFill>
              </a:rPr>
              <a:t>Moyenne journalière</a:t>
            </a:r>
            <a:endParaRPr lang="fr-FR" sz="1600" i="1" dirty="0">
              <a:solidFill>
                <a:schemeClr val="accent3"/>
              </a:solidFill>
            </a:endParaRPr>
          </a:p>
        </p:txBody>
      </p:sp>
      <p:pic>
        <p:nvPicPr>
          <p:cNvPr id="30" name="Picture 5" descr="Lower Sun"/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29" y="5235315"/>
            <a:ext cx="200141" cy="20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Coucher de soleil à la mer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076" y="5242896"/>
            <a:ext cx="200142" cy="20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9" descr="Lune et les étoiles"/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29" y="5190379"/>
            <a:ext cx="245076" cy="2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5" descr="Horloge à douze"/>
          <p:cNvPicPr>
            <a:picLocks noChangeAspect="1" noChangeArrowheads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52" y="5199558"/>
            <a:ext cx="271653" cy="27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586624" y="1320953"/>
            <a:ext cx="7398532" cy="71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algn="just" eaLnBrk="0" fontAlgn="base" hangingPunct="0">
              <a:buClr>
                <a:schemeClr val="tx1"/>
              </a:buClr>
              <a:buSzPct val="150000"/>
              <a:buFont typeface="Wingdings" pitchFamily="2" charset="2"/>
              <a:buNone/>
            </a:pPr>
            <a:endParaRPr kumimoji="1" lang="fr-FR" sz="1050" i="1" dirty="0">
              <a:solidFill>
                <a:schemeClr val="bg1">
                  <a:lumMod val="50000"/>
                </a:schemeClr>
              </a:solidFill>
              <a:ea typeface="Times New Roman"/>
              <a:cs typeface="Calibri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216025" y="5094385"/>
            <a:ext cx="1892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accent3"/>
                </a:solidFill>
              </a:rPr>
              <a:t>2,5 </a:t>
            </a:r>
            <a:r>
              <a:rPr lang="fr-FR" sz="1200" dirty="0" smtClean="0">
                <a:solidFill>
                  <a:schemeClr val="accent3"/>
                </a:solidFill>
              </a:rPr>
              <a:t>comprimés/jour</a:t>
            </a:r>
            <a:endParaRPr lang="fr-FR" sz="1200" dirty="0">
              <a:solidFill>
                <a:schemeClr val="accent3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640150" y="5209601"/>
            <a:ext cx="266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+</a:t>
            </a:r>
            <a:endParaRPr lang="fr-FR" sz="1100" dirty="0"/>
          </a:p>
        </p:txBody>
      </p:sp>
      <p:sp>
        <p:nvSpPr>
          <p:cNvPr id="37" name="ZoneTexte 36"/>
          <p:cNvSpPr txBox="1"/>
          <p:nvPr/>
        </p:nvSpPr>
        <p:spPr>
          <a:xfrm>
            <a:off x="2141424" y="5209601"/>
            <a:ext cx="266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+</a:t>
            </a:r>
            <a:endParaRPr lang="fr-FR" sz="1100" dirty="0"/>
          </a:p>
        </p:txBody>
      </p:sp>
      <p:sp>
        <p:nvSpPr>
          <p:cNvPr id="38" name="ZoneTexte 37"/>
          <p:cNvSpPr txBox="1"/>
          <p:nvPr/>
        </p:nvSpPr>
        <p:spPr>
          <a:xfrm>
            <a:off x="2548674" y="5207585"/>
            <a:ext cx="266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+</a:t>
            </a:r>
            <a:endParaRPr lang="fr-FR" sz="1100" dirty="0"/>
          </a:p>
        </p:txBody>
      </p:sp>
      <p:sp>
        <p:nvSpPr>
          <p:cNvPr id="39" name="ZoneTexte 38"/>
          <p:cNvSpPr txBox="1"/>
          <p:nvPr/>
        </p:nvSpPr>
        <p:spPr>
          <a:xfrm>
            <a:off x="3055528" y="5214758"/>
            <a:ext cx="266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=</a:t>
            </a:r>
          </a:p>
        </p:txBody>
      </p:sp>
      <p:sp>
        <p:nvSpPr>
          <p:cNvPr id="5" name="Rectangle 4"/>
          <p:cNvSpPr/>
          <p:nvPr/>
        </p:nvSpPr>
        <p:spPr>
          <a:xfrm>
            <a:off x="578974" y="1224017"/>
            <a:ext cx="808519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algn="just" eaLnBrk="0" fontAlgn="base" hangingPunct="0">
              <a:buClr>
                <a:schemeClr val="tx1"/>
              </a:buClr>
              <a:buSzPct val="150000"/>
              <a:buFont typeface="Wingdings" pitchFamily="2" charset="2"/>
              <a:buNone/>
            </a:pPr>
            <a:r>
              <a:rPr kumimoji="1" lang="fr-FR" sz="1050" i="1" dirty="0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Q18. Voici de nouveau un tableau représentant une semaine type. Dans chacune des cases </a:t>
            </a:r>
            <a:r>
              <a:rPr kumimoji="1" lang="fr-FR" sz="1050" i="1" u="sng" dirty="0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précisez le nombre de comprimés  (ou gélules ou pilules ou cachets) </a:t>
            </a:r>
            <a:r>
              <a:rPr kumimoji="1" lang="fr-FR" sz="1050" i="1" dirty="0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que vous prenez régulièrement à la maison pour le traitement des maladies autres que le myélome.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0" y="6654297"/>
            <a:ext cx="1733266" cy="203703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i="1" dirty="0" smtClean="0"/>
              <a:t>177 répondants </a:t>
            </a:r>
            <a:r>
              <a:rPr lang="fr-FR" sz="1100" b="1" i="1" dirty="0" smtClean="0"/>
              <a:t>= 100</a:t>
            </a:r>
            <a:r>
              <a:rPr lang="fr-FR" sz="1100" b="1" i="1" dirty="0" smtClean="0"/>
              <a:t>%</a:t>
            </a:r>
            <a:endParaRPr lang="fr-FR" sz="1100" b="1" i="1" dirty="0"/>
          </a:p>
        </p:txBody>
      </p:sp>
      <p:graphicFrame>
        <p:nvGraphicFramePr>
          <p:cNvPr id="35" name="Tableau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243145"/>
              </p:ext>
            </p:extLst>
          </p:nvPr>
        </p:nvGraphicFramePr>
        <p:xfrm>
          <a:off x="4986130" y="5985235"/>
          <a:ext cx="4133499" cy="636344"/>
        </p:xfrm>
        <a:graphic>
          <a:graphicData uri="http://schemas.openxmlformats.org/drawingml/2006/table">
            <a:tbl>
              <a:tblPr/>
              <a:tblGrid>
                <a:gridCol w="765279"/>
                <a:gridCol w="842055"/>
                <a:gridCol w="842055"/>
                <a:gridCol w="842055"/>
                <a:gridCol w="842055"/>
              </a:tblGrid>
              <a:tr h="289901"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à 3 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par jour 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4-5 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par jour 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6-10 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par jour 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Plus de 10 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par jour 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8463"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n=40</a:t>
                      </a:r>
                    </a:p>
                  </a:txBody>
                  <a:tcPr marL="7436" marR="7436" marT="7436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n=40</a:t>
                      </a:r>
                    </a:p>
                  </a:txBody>
                  <a:tcPr marL="7436" marR="7436" marT="7436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n=69</a:t>
                      </a:r>
                    </a:p>
                  </a:txBody>
                  <a:tcPr marL="7436" marR="7436" marT="7436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n=28</a:t>
                      </a:r>
                    </a:p>
                  </a:txBody>
                  <a:tcPr marL="7436" marR="7436" marT="7436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0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Moyenne /jour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1,1 (---)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1,6 </a:t>
                      </a:r>
                      <a:r>
                        <a:rPr lang="fr-FR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(---)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(++)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 (++)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1" name="Rectangle à coins arrondis 40"/>
          <p:cNvSpPr/>
          <p:nvPr/>
        </p:nvSpPr>
        <p:spPr>
          <a:xfrm>
            <a:off x="1394145" y="5125750"/>
            <a:ext cx="3696489" cy="376826"/>
          </a:xfrm>
          <a:prstGeom prst="round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à coins arrondis 41"/>
          <p:cNvSpPr/>
          <p:nvPr/>
        </p:nvSpPr>
        <p:spPr>
          <a:xfrm>
            <a:off x="1394145" y="5578406"/>
            <a:ext cx="3696489" cy="376826"/>
          </a:xfrm>
          <a:prstGeom prst="round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ZoneTexte 42"/>
          <p:cNvSpPr txBox="1"/>
          <p:nvPr/>
        </p:nvSpPr>
        <p:spPr>
          <a:xfrm>
            <a:off x="43216" y="5135387"/>
            <a:ext cx="1226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/>
              <a:t>Base totale</a:t>
            </a:r>
          </a:p>
          <a:p>
            <a:pPr algn="ctr"/>
            <a:r>
              <a:rPr lang="fr-FR" sz="900" b="1" dirty="0" smtClean="0"/>
              <a:t>(n=177)</a:t>
            </a:r>
            <a:endParaRPr lang="fr-FR" sz="900" b="1" dirty="0"/>
          </a:p>
        </p:txBody>
      </p:sp>
      <p:sp>
        <p:nvSpPr>
          <p:cNvPr id="44" name="ZoneTexte 43"/>
          <p:cNvSpPr txBox="1"/>
          <p:nvPr/>
        </p:nvSpPr>
        <p:spPr>
          <a:xfrm>
            <a:off x="43216" y="5560747"/>
            <a:ext cx="1226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/>
              <a:t>Base «Comorbidités»</a:t>
            </a:r>
          </a:p>
          <a:p>
            <a:pPr algn="ctr"/>
            <a:r>
              <a:rPr lang="fr-FR" sz="900" b="1" dirty="0" smtClean="0"/>
              <a:t>(n=112)</a:t>
            </a:r>
            <a:endParaRPr lang="fr-FR" sz="900" b="1" dirty="0"/>
          </a:p>
        </p:txBody>
      </p:sp>
      <p:pic>
        <p:nvPicPr>
          <p:cNvPr id="45" name="Picture 5" descr="Lower Sun"/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601" y="5674323"/>
            <a:ext cx="200141" cy="20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7" descr="Coucher de soleil à la mer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348" y="5681904"/>
            <a:ext cx="200142" cy="20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9" descr="Lune et les étoiles"/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401" y="5629387"/>
            <a:ext cx="245076" cy="2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5" descr="Horloge à douze"/>
          <p:cNvPicPr>
            <a:picLocks noChangeAspect="1" noChangeArrowheads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824" y="5638566"/>
            <a:ext cx="271653" cy="27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ZoneTexte 48"/>
          <p:cNvSpPr txBox="1"/>
          <p:nvPr/>
        </p:nvSpPr>
        <p:spPr>
          <a:xfrm>
            <a:off x="3218297" y="5533393"/>
            <a:ext cx="1892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accent3"/>
                </a:solidFill>
              </a:rPr>
              <a:t>4,0 </a:t>
            </a:r>
            <a:r>
              <a:rPr lang="fr-FR" sz="1200" dirty="0" smtClean="0">
                <a:solidFill>
                  <a:schemeClr val="accent3"/>
                </a:solidFill>
              </a:rPr>
              <a:t>comprimés/jour</a:t>
            </a:r>
            <a:endParaRPr lang="fr-FR" sz="1200" dirty="0">
              <a:solidFill>
                <a:schemeClr val="accent3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1642422" y="5648609"/>
            <a:ext cx="266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+</a:t>
            </a:r>
            <a:endParaRPr lang="fr-FR" sz="1100" dirty="0"/>
          </a:p>
        </p:txBody>
      </p:sp>
      <p:sp>
        <p:nvSpPr>
          <p:cNvPr id="51" name="ZoneTexte 50"/>
          <p:cNvSpPr txBox="1"/>
          <p:nvPr/>
        </p:nvSpPr>
        <p:spPr>
          <a:xfrm>
            <a:off x="2143696" y="5648609"/>
            <a:ext cx="266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+</a:t>
            </a:r>
            <a:endParaRPr lang="fr-FR" sz="1100" dirty="0"/>
          </a:p>
        </p:txBody>
      </p:sp>
      <p:sp>
        <p:nvSpPr>
          <p:cNvPr id="52" name="ZoneTexte 51"/>
          <p:cNvSpPr txBox="1"/>
          <p:nvPr/>
        </p:nvSpPr>
        <p:spPr>
          <a:xfrm>
            <a:off x="2550946" y="5646593"/>
            <a:ext cx="266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+</a:t>
            </a:r>
            <a:endParaRPr lang="fr-FR" sz="1100" dirty="0"/>
          </a:p>
        </p:txBody>
      </p:sp>
      <p:sp>
        <p:nvSpPr>
          <p:cNvPr id="53" name="ZoneTexte 52"/>
          <p:cNvSpPr txBox="1"/>
          <p:nvPr/>
        </p:nvSpPr>
        <p:spPr>
          <a:xfrm>
            <a:off x="3057800" y="5653766"/>
            <a:ext cx="266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=</a:t>
            </a:r>
          </a:p>
        </p:txBody>
      </p:sp>
      <p:sp>
        <p:nvSpPr>
          <p:cNvPr id="54" name="Rectangle à coins arrondis 53"/>
          <p:cNvSpPr/>
          <p:nvPr/>
        </p:nvSpPr>
        <p:spPr>
          <a:xfrm>
            <a:off x="1396417" y="5564758"/>
            <a:ext cx="3696489" cy="376826"/>
          </a:xfrm>
          <a:prstGeom prst="round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4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3. Traitements </a:t>
            </a:r>
            <a:r>
              <a:rPr lang="fr-FR" dirty="0" smtClean="0"/>
              <a:t>complémentaires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A43FA-B5B0-A941-AA16-C472E5260EE4}" type="slidenum">
              <a:rPr lang="en-US" noProof="0" smtClean="0"/>
              <a:pPr/>
              <a:t>21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57914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Prise de traitements </a:t>
            </a:r>
            <a:r>
              <a:rPr lang="fr-FR" dirty="0" smtClean="0"/>
              <a:t>complémentaires : </a:t>
            </a:r>
            <a:r>
              <a:rPr lang="fr-FR" b="0" i="1" dirty="0" smtClean="0"/>
              <a:t>un tiers des répondants prennent des traitements complémentaires, homéopathie et compléments nutritionnels en majeur.</a:t>
            </a:r>
            <a:endParaRPr lang="fr-FR" b="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A43FA-B5B0-A941-AA16-C472E5260EE4}" type="slidenum">
              <a:rPr lang="en-US" noProof="0" smtClean="0"/>
              <a:pPr/>
              <a:t>22</a:t>
            </a:fld>
            <a:endParaRPr lang="en-US" noProof="0"/>
          </a:p>
        </p:txBody>
      </p:sp>
      <p:pic>
        <p:nvPicPr>
          <p:cNvPr id="6" name="Image 2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53" y="1323349"/>
            <a:ext cx="270671" cy="2700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  <p:sp>
        <p:nvSpPr>
          <p:cNvPr id="7" name="Rectangle 6"/>
          <p:cNvSpPr/>
          <p:nvPr/>
        </p:nvSpPr>
        <p:spPr>
          <a:xfrm>
            <a:off x="0" y="6654297"/>
            <a:ext cx="1530036" cy="203703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i="1" dirty="0" smtClean="0"/>
              <a:t>177 répondants =100%</a:t>
            </a:r>
            <a:endParaRPr lang="fr-FR" sz="1100" b="1" i="1" dirty="0"/>
          </a:p>
        </p:txBody>
      </p:sp>
      <p:sp>
        <p:nvSpPr>
          <p:cNvPr id="8" name="Rectangle 7"/>
          <p:cNvSpPr/>
          <p:nvPr/>
        </p:nvSpPr>
        <p:spPr>
          <a:xfrm>
            <a:off x="586624" y="1231282"/>
            <a:ext cx="785120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algn="just" eaLnBrk="0" fontAlgn="base" hangingPunct="0">
              <a:buClr>
                <a:schemeClr val="tx1"/>
              </a:buClr>
              <a:buSzPct val="150000"/>
              <a:buFont typeface="Wingdings" pitchFamily="2" charset="2"/>
              <a:buNone/>
            </a:pPr>
            <a:r>
              <a:rPr kumimoji="1" lang="fr-FR" sz="1050" i="1" dirty="0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Q19. </a:t>
            </a:r>
            <a:r>
              <a:rPr kumimoji="1" lang="fr-FR" sz="1050" i="1" dirty="0" smtClean="0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Prenez vous </a:t>
            </a:r>
            <a:r>
              <a:rPr kumimoji="1" lang="fr-FR" sz="1050" i="1" dirty="0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actuellement des traitements complémentaires (homéopathie, phytothérapie, compléments nutritionnels) pour le traitement du myélome ou pour le traitement d’autres maladies ?</a:t>
            </a:r>
          </a:p>
        </p:txBody>
      </p:sp>
      <p:graphicFrame>
        <p:nvGraphicFramePr>
          <p:cNvPr id="10" name="Graphique 9"/>
          <p:cNvGraphicFramePr/>
          <p:nvPr>
            <p:extLst>
              <p:ext uri="{D42A27DB-BD31-4B8C-83A1-F6EECF244321}">
                <p14:modId xmlns:p14="http://schemas.microsoft.com/office/powerpoint/2010/main" val="3408519679"/>
              </p:ext>
            </p:extLst>
          </p:nvPr>
        </p:nvGraphicFramePr>
        <p:xfrm>
          <a:off x="-172934" y="1815086"/>
          <a:ext cx="4310825" cy="3292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Image 2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346" y="2662624"/>
            <a:ext cx="270671" cy="2700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  <p:cxnSp>
        <p:nvCxnSpPr>
          <p:cNvPr id="15" name="Connecteur en angle 14"/>
          <p:cNvCxnSpPr/>
          <p:nvPr/>
        </p:nvCxnSpPr>
        <p:spPr>
          <a:xfrm>
            <a:off x="3485584" y="3078178"/>
            <a:ext cx="1536194" cy="851026"/>
          </a:xfrm>
          <a:prstGeom prst="bentConnector3">
            <a:avLst/>
          </a:prstGeom>
          <a:ln w="127000">
            <a:solidFill>
              <a:schemeClr val="accent5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818017" y="2543873"/>
            <a:ext cx="300005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algn="just" eaLnBrk="0" fontAlgn="base" hangingPunct="0">
              <a:buClr>
                <a:schemeClr val="tx1"/>
              </a:buClr>
              <a:buSzPct val="150000"/>
              <a:buFont typeface="Wingdings" pitchFamily="2" charset="2"/>
              <a:buNone/>
            </a:pPr>
            <a:r>
              <a:rPr kumimoji="1" lang="fr-FR" sz="1050" i="1" dirty="0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Q20.Si vous avez répondu oui en Q19 : Quels traitements </a:t>
            </a:r>
            <a:r>
              <a:rPr kumimoji="1" lang="fr-FR" sz="1050" i="1" dirty="0" err="1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prenez-vous</a:t>
            </a:r>
            <a:r>
              <a:rPr kumimoji="1" lang="fr-FR" sz="1050" i="1" dirty="0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 et pour quoi ?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413748" y="2974986"/>
            <a:ext cx="828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Oui souvent + rarement n=62</a:t>
            </a:r>
            <a:endParaRPr lang="fr-FR" sz="1050" dirty="0"/>
          </a:p>
        </p:txBody>
      </p:sp>
      <p:graphicFrame>
        <p:nvGraphicFramePr>
          <p:cNvPr id="19" name="Graphique 18"/>
          <p:cNvGraphicFramePr/>
          <p:nvPr>
            <p:extLst>
              <p:ext uri="{D42A27DB-BD31-4B8C-83A1-F6EECF244321}">
                <p14:modId xmlns:p14="http://schemas.microsoft.com/office/powerpoint/2010/main" val="3361900359"/>
              </p:ext>
            </p:extLst>
          </p:nvPr>
        </p:nvGraphicFramePr>
        <p:xfrm>
          <a:off x="3280097" y="2442273"/>
          <a:ext cx="9073424" cy="4907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260284"/>
              </p:ext>
            </p:extLst>
          </p:nvPr>
        </p:nvGraphicFramePr>
        <p:xfrm>
          <a:off x="315953" y="5141438"/>
          <a:ext cx="3560009" cy="1241798"/>
        </p:xfrm>
        <a:graphic>
          <a:graphicData uri="http://schemas.openxmlformats.org/drawingml/2006/table">
            <a:tbl>
              <a:tblPr/>
              <a:tblGrid>
                <a:gridCol w="858469"/>
                <a:gridCol w="675385"/>
                <a:gridCol w="675385"/>
                <a:gridCol w="675385"/>
                <a:gridCol w="675385"/>
              </a:tblGrid>
              <a:tr h="295421"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à 3 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par jour 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4-5 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par jour 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6-10 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par jour 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Plus de 10 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par jour 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2082"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n=40</a:t>
                      </a:r>
                    </a:p>
                  </a:txBody>
                  <a:tcPr marL="7436" marR="7436" marT="7436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n=40</a:t>
                      </a:r>
                    </a:p>
                  </a:txBody>
                  <a:tcPr marL="7436" marR="7436" marT="7436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n=69</a:t>
                      </a:r>
                    </a:p>
                  </a:txBody>
                  <a:tcPr marL="7436" marR="7436" marT="7436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n=28</a:t>
                      </a:r>
                    </a:p>
                  </a:txBody>
                  <a:tcPr marL="7436" marR="7436" marT="7436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2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 souvent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(++)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5522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 mais rarement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5 %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23%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(++)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522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80 % (++)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(---)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6675250" y="6036455"/>
            <a:ext cx="1762580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900" b="1" dirty="0" smtClean="0">
                <a:solidFill>
                  <a:schemeClr val="tx1"/>
                </a:solidFill>
              </a:rPr>
              <a:t>1,7 TTT  complémentaire</a:t>
            </a:r>
          </a:p>
          <a:p>
            <a:pPr algn="ctr"/>
            <a:r>
              <a:rPr lang="fr-FR" sz="900" b="1" dirty="0" smtClean="0">
                <a:solidFill>
                  <a:schemeClr val="tx1"/>
                </a:solidFill>
              </a:rPr>
              <a:t>en moyenne </a:t>
            </a:r>
            <a:endParaRPr lang="fr-FR" sz="900" b="1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62618" y="6411160"/>
            <a:ext cx="17549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+10 </a:t>
            </a:r>
            <a:r>
              <a:rPr lang="fr-FR" sz="1050" dirty="0" err="1" smtClean="0"/>
              <a:t>cp</a:t>
            </a:r>
            <a:r>
              <a:rPr lang="fr-FR" sz="1050" dirty="0" smtClean="0"/>
              <a:t> par jour: 2,3 TTT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2579310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153788" y="1902894"/>
            <a:ext cx="1458221" cy="57237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Détails des traitements </a:t>
            </a:r>
            <a:r>
              <a:rPr lang="fr-FR" dirty="0" smtClean="0"/>
              <a:t>complémentaires  et indications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A43FA-B5B0-A941-AA16-C472E5260EE4}" type="slidenum">
              <a:rPr lang="en-US" noProof="0" smtClean="0"/>
              <a:pPr/>
              <a:t>23</a:t>
            </a:fld>
            <a:endParaRPr lang="en-US" noProof="0"/>
          </a:p>
        </p:txBody>
      </p:sp>
      <p:pic>
        <p:nvPicPr>
          <p:cNvPr id="6" name="Image 2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53" y="1323349"/>
            <a:ext cx="270671" cy="2700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  <p:sp>
        <p:nvSpPr>
          <p:cNvPr id="7" name="Rectangle 6"/>
          <p:cNvSpPr/>
          <p:nvPr/>
        </p:nvSpPr>
        <p:spPr>
          <a:xfrm>
            <a:off x="0" y="6654297"/>
            <a:ext cx="1530036" cy="203703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i="1" dirty="0" smtClean="0"/>
              <a:t>177 répondants =100%</a:t>
            </a:r>
            <a:endParaRPr lang="fr-FR" sz="1100" b="1" i="1" dirty="0"/>
          </a:p>
        </p:txBody>
      </p:sp>
      <p:sp>
        <p:nvSpPr>
          <p:cNvPr id="17" name="Rectangle 16"/>
          <p:cNvSpPr/>
          <p:nvPr/>
        </p:nvSpPr>
        <p:spPr>
          <a:xfrm>
            <a:off x="586624" y="1323349"/>
            <a:ext cx="57508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algn="just" eaLnBrk="0" fontAlgn="base" hangingPunct="0">
              <a:buClr>
                <a:schemeClr val="tx1"/>
              </a:buClr>
              <a:buSzPct val="150000"/>
              <a:buFont typeface="Wingdings" pitchFamily="2" charset="2"/>
              <a:buNone/>
            </a:pPr>
            <a:r>
              <a:rPr kumimoji="1" lang="fr-FR" sz="1050" i="1" dirty="0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Q20.Si vous avez répondu oui en Q19 : Quels traitements </a:t>
            </a:r>
            <a:r>
              <a:rPr kumimoji="1" lang="fr-FR" sz="1050" i="1" dirty="0" err="1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prenez-vous</a:t>
            </a:r>
            <a:r>
              <a:rPr kumimoji="1" lang="fr-FR" sz="1050" i="1" dirty="0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 et pour quoi ?</a:t>
            </a:r>
          </a:p>
        </p:txBody>
      </p:sp>
      <p:sp>
        <p:nvSpPr>
          <p:cNvPr id="4" name="Rectangle 3"/>
          <p:cNvSpPr/>
          <p:nvPr/>
        </p:nvSpPr>
        <p:spPr>
          <a:xfrm>
            <a:off x="394104" y="1902894"/>
            <a:ext cx="1042108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ea typeface="Calibri"/>
                <a:cs typeface="Calibri"/>
              </a:rPr>
              <a:t>Homéopathie</a:t>
            </a:r>
          </a:p>
          <a:p>
            <a:pPr algn="ctr"/>
            <a:r>
              <a:rPr lang="fr-FR" sz="1050" dirty="0" smtClean="0">
                <a:ea typeface="Calibri"/>
                <a:cs typeface="Calibri"/>
              </a:rPr>
              <a:t>n=30 </a:t>
            </a:r>
          </a:p>
          <a:p>
            <a:pPr algn="ctr"/>
            <a:r>
              <a:rPr lang="fr-FR" sz="1600" dirty="0" smtClean="0">
                <a:ea typeface="Calibri"/>
                <a:cs typeface="Calibri"/>
              </a:rPr>
              <a:t> </a:t>
            </a:r>
            <a:endParaRPr lang="fr-FR" sz="1600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655587"/>
              </p:ext>
            </p:extLst>
          </p:nvPr>
        </p:nvGraphicFramePr>
        <p:xfrm>
          <a:off x="86120" y="3061525"/>
          <a:ext cx="1577250" cy="2272665"/>
        </p:xfrm>
        <a:graphic>
          <a:graphicData uri="http://schemas.openxmlformats.org/drawingml/2006/table">
            <a:tbl>
              <a:tblPr bandRow="1">
                <a:tableStyleId>{912C8C85-51F0-491E-9774-3900AFEF0FD7}</a:tableStyleId>
              </a:tblPr>
              <a:tblGrid>
                <a:gridCol w="1233435"/>
                <a:gridCol w="343815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Prévention des infections /Renforcer défenses naturelles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(8)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Bien être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(7)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Troubles digestifs( reflux, constipation)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(6)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Insomnie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Contractures musculaires / crampes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Asthénie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Prévention problèmes ORL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Nausées, vomissements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Prévention hépatique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2" name="Flèche vers le bas 11"/>
          <p:cNvSpPr/>
          <p:nvPr/>
        </p:nvSpPr>
        <p:spPr>
          <a:xfrm>
            <a:off x="796722" y="2553077"/>
            <a:ext cx="270728" cy="211591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3" name="ZoneTexte 12"/>
          <p:cNvSpPr txBox="1"/>
          <p:nvPr/>
        </p:nvSpPr>
        <p:spPr>
          <a:xfrm>
            <a:off x="202725" y="2768029"/>
            <a:ext cx="13787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Pour quelles indications ? </a:t>
            </a:r>
            <a:endParaRPr lang="fr-FR" sz="900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2099520" y="1910595"/>
            <a:ext cx="1458221" cy="57237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21" name="Rectangle 20"/>
          <p:cNvSpPr/>
          <p:nvPr/>
        </p:nvSpPr>
        <p:spPr>
          <a:xfrm>
            <a:off x="2321276" y="1910595"/>
            <a:ext cx="1074760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ea typeface="Calibri"/>
                <a:cs typeface="Calibri"/>
              </a:rPr>
              <a:t>Phytothérapie</a:t>
            </a:r>
          </a:p>
          <a:p>
            <a:pPr algn="ctr"/>
            <a:r>
              <a:rPr lang="fr-FR" sz="1050" dirty="0" smtClean="0">
                <a:ea typeface="Calibri"/>
                <a:cs typeface="Calibri"/>
              </a:rPr>
              <a:t>n=19</a:t>
            </a:r>
          </a:p>
          <a:p>
            <a:pPr algn="ctr"/>
            <a:r>
              <a:rPr lang="fr-FR" sz="1600" dirty="0" smtClean="0">
                <a:ea typeface="Calibri"/>
                <a:cs typeface="Calibri"/>
              </a:rPr>
              <a:t> </a:t>
            </a:r>
            <a:endParaRPr lang="fr-FR" sz="1600" dirty="0"/>
          </a:p>
        </p:txBody>
      </p:sp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023821"/>
              </p:ext>
            </p:extLst>
          </p:nvPr>
        </p:nvGraphicFramePr>
        <p:xfrm>
          <a:off x="2031852" y="3069226"/>
          <a:ext cx="1577250" cy="2289810"/>
        </p:xfrm>
        <a:graphic>
          <a:graphicData uri="http://schemas.openxmlformats.org/drawingml/2006/table">
            <a:tbl>
              <a:tblPr bandRow="1">
                <a:tableStyleId>{5A111915-BE36-4E01-A7E5-04B1672EAD32}</a:tableStyleId>
              </a:tblPr>
              <a:tblGrid>
                <a:gridCol w="1233435"/>
                <a:gridCol w="343815"/>
              </a:tblGrid>
              <a:tr h="404623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Prévention des infections /Renforcer défenses naturelles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(6)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4172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Insomnie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3172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Douleurs  ( neuropathiques/ articulaires/ musculaires 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3172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Troubles digestifs( reflux, constipation)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4172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Renforcement osseux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3172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Effets secondaires des traitements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4172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Sècheresse oculaire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4172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Prévention hépatique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4172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Protection de la Prostate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4172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Circulation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3" name="Flèche vers le bas 22"/>
          <p:cNvSpPr/>
          <p:nvPr/>
        </p:nvSpPr>
        <p:spPr>
          <a:xfrm>
            <a:off x="2742454" y="2560778"/>
            <a:ext cx="270728" cy="211591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24" name="ZoneTexte 23"/>
          <p:cNvSpPr txBox="1"/>
          <p:nvPr/>
        </p:nvSpPr>
        <p:spPr>
          <a:xfrm>
            <a:off x="2148457" y="2775730"/>
            <a:ext cx="13787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Pour quelles indications ? </a:t>
            </a:r>
            <a:endParaRPr lang="fr-FR" sz="900" dirty="0"/>
          </a:p>
        </p:txBody>
      </p:sp>
      <p:sp>
        <p:nvSpPr>
          <p:cNvPr id="8" name="ZoneTexte 7"/>
          <p:cNvSpPr txBox="1"/>
          <p:nvPr/>
        </p:nvSpPr>
        <p:spPr>
          <a:xfrm>
            <a:off x="688081" y="5685576"/>
            <a:ext cx="28904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() Nombre de répondants </a:t>
            </a:r>
            <a:endParaRPr lang="fr-FR" sz="900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4031902" y="1921505"/>
            <a:ext cx="1458221" cy="57237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9" name="Rectangle 18"/>
          <p:cNvSpPr/>
          <p:nvPr/>
        </p:nvSpPr>
        <p:spPr>
          <a:xfrm>
            <a:off x="4044562" y="1921505"/>
            <a:ext cx="1442564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err="1" smtClean="0">
                <a:ea typeface="Calibri"/>
                <a:cs typeface="Calibri"/>
              </a:rPr>
              <a:t>Comp</a:t>
            </a:r>
            <a:r>
              <a:rPr lang="fr-FR" sz="1200" dirty="0" smtClean="0">
                <a:ea typeface="Calibri"/>
                <a:cs typeface="Calibri"/>
              </a:rPr>
              <a:t>. nutritionnels</a:t>
            </a:r>
          </a:p>
          <a:p>
            <a:pPr algn="ctr"/>
            <a:r>
              <a:rPr lang="fr-FR" sz="1050" dirty="0" smtClean="0">
                <a:ea typeface="Calibri"/>
                <a:cs typeface="Calibri"/>
              </a:rPr>
              <a:t>n=28</a:t>
            </a:r>
          </a:p>
          <a:p>
            <a:pPr algn="ctr"/>
            <a:r>
              <a:rPr lang="fr-FR" sz="1200" dirty="0" smtClean="0">
                <a:ea typeface="Calibri"/>
                <a:cs typeface="Calibri"/>
              </a:rPr>
              <a:t> </a:t>
            </a:r>
            <a:endParaRPr lang="fr-FR" sz="1200" dirty="0"/>
          </a:p>
        </p:txBody>
      </p:sp>
      <p:graphicFrame>
        <p:nvGraphicFramePr>
          <p:cNvPr id="25" name="Tableau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294750"/>
              </p:ext>
            </p:extLst>
          </p:nvPr>
        </p:nvGraphicFramePr>
        <p:xfrm>
          <a:off x="3964234" y="3080136"/>
          <a:ext cx="1577250" cy="2927507"/>
        </p:xfrm>
        <a:graphic>
          <a:graphicData uri="http://schemas.openxmlformats.org/drawingml/2006/table">
            <a:tbl>
              <a:tblPr bandRow="1">
                <a:tableStyleId>{F2DE63D5-997A-4646-A377-4702673A728D}</a:tableStyleId>
              </a:tblPr>
              <a:tblGrid>
                <a:gridCol w="1233435"/>
                <a:gridCol w="343815"/>
              </a:tblGrid>
              <a:tr h="15131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perte de poids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9165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Carences alimentaires </a:t>
                      </a:r>
                      <a:endParaRPr lang="fr-F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Anémie)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9165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Effets secondaires des traitements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5131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Excès de potassium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9165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Métabolisme des cellules cancéreuses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9165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Troubles digestifs( reflux, constipation)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5131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Bien être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200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Prévention des infections /Renforcer défenses naturelles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5131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Renforcement osseux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9165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Douleurs  ( neuropathiques/ articulaires/ musculaires 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5131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Prévention hépatique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5131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Produits</a:t>
                      </a:r>
                      <a:r>
                        <a:rPr lang="fr-F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sans précision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(14)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6" name="Flèche vers le bas 25"/>
          <p:cNvSpPr/>
          <p:nvPr/>
        </p:nvSpPr>
        <p:spPr>
          <a:xfrm>
            <a:off x="4674836" y="2571688"/>
            <a:ext cx="270728" cy="211591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27" name="ZoneTexte 26"/>
          <p:cNvSpPr txBox="1"/>
          <p:nvPr/>
        </p:nvSpPr>
        <p:spPr>
          <a:xfrm>
            <a:off x="4080839" y="2786640"/>
            <a:ext cx="13787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Pour quelles indications ? </a:t>
            </a:r>
            <a:endParaRPr lang="fr-FR" sz="90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768372" y="1929829"/>
            <a:ext cx="1458221" cy="5723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29" name="Rectangle 28"/>
          <p:cNvSpPr/>
          <p:nvPr/>
        </p:nvSpPr>
        <p:spPr>
          <a:xfrm>
            <a:off x="6086799" y="1929829"/>
            <a:ext cx="955431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err="1" smtClean="0">
                <a:ea typeface="Calibri"/>
                <a:cs typeface="Calibri"/>
              </a:rPr>
              <a:t>Acupunture</a:t>
            </a:r>
            <a:r>
              <a:rPr lang="fr-FR" sz="1200" dirty="0" smtClean="0">
                <a:ea typeface="Calibri"/>
                <a:cs typeface="Calibri"/>
              </a:rPr>
              <a:t> </a:t>
            </a:r>
          </a:p>
          <a:p>
            <a:pPr algn="ctr"/>
            <a:r>
              <a:rPr lang="fr-FR" sz="1050" dirty="0" smtClean="0">
                <a:ea typeface="Calibri"/>
                <a:cs typeface="Calibri"/>
              </a:rPr>
              <a:t>n=6</a:t>
            </a:r>
          </a:p>
          <a:p>
            <a:pPr algn="ctr"/>
            <a:r>
              <a:rPr lang="fr-FR" sz="1200" dirty="0" smtClean="0">
                <a:ea typeface="Calibri"/>
                <a:cs typeface="Calibri"/>
              </a:rPr>
              <a:t> </a:t>
            </a:r>
            <a:endParaRPr lang="fr-FR" sz="1200" dirty="0"/>
          </a:p>
        </p:txBody>
      </p:sp>
      <p:graphicFrame>
        <p:nvGraphicFramePr>
          <p:cNvPr id="30" name="Tableau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046666"/>
              </p:ext>
            </p:extLst>
          </p:nvPr>
        </p:nvGraphicFramePr>
        <p:xfrm>
          <a:off x="5729534" y="3088460"/>
          <a:ext cx="1577250" cy="2417445"/>
        </p:xfrm>
        <a:graphic>
          <a:graphicData uri="http://schemas.openxmlformats.org/drawingml/2006/table">
            <a:tbl>
              <a:tblPr bandRow="1">
                <a:tableStyleId>{72833802-FEF1-4C79-8D5D-14CF1EAF98D9}</a:tableStyleId>
              </a:tblPr>
              <a:tblGrid>
                <a:gridCol w="1233435"/>
                <a:gridCol w="343815"/>
              </a:tblGrid>
              <a:tr h="14167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Asthénie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4167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Bien être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0449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Prévention des infections /Renforcer défenses naturelles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308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Contractures musculaires / crampes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308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Douleurs  ( neuropathiques/ articulaires/ musculaires 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308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Effets secondaires des traitements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4167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Sècheresse  peau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4167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Prévention problèmes ORL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308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Motricité/ souplesse des muscles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1" name="Flèche vers le bas 30"/>
          <p:cNvSpPr/>
          <p:nvPr/>
        </p:nvSpPr>
        <p:spPr>
          <a:xfrm>
            <a:off x="6440136" y="2580012"/>
            <a:ext cx="270728" cy="211591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2" name="ZoneTexte 31"/>
          <p:cNvSpPr txBox="1"/>
          <p:nvPr/>
        </p:nvSpPr>
        <p:spPr>
          <a:xfrm>
            <a:off x="5846139" y="2794964"/>
            <a:ext cx="13787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Pour quelles indications ? </a:t>
            </a:r>
            <a:endParaRPr lang="fr-FR" sz="900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7569318" y="1902894"/>
            <a:ext cx="1458221" cy="57237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4" name="Rectangle 33"/>
          <p:cNvSpPr/>
          <p:nvPr/>
        </p:nvSpPr>
        <p:spPr>
          <a:xfrm>
            <a:off x="7713553" y="1902894"/>
            <a:ext cx="1313986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ea typeface="Calibri"/>
                <a:cs typeface="Calibri"/>
              </a:rPr>
              <a:t>Autres TTT complémentaires </a:t>
            </a:r>
          </a:p>
          <a:p>
            <a:pPr algn="ctr"/>
            <a:r>
              <a:rPr lang="fr-FR" sz="1050" dirty="0" smtClean="0">
                <a:ea typeface="Calibri"/>
                <a:cs typeface="Calibri"/>
              </a:rPr>
              <a:t>n=8</a:t>
            </a:r>
          </a:p>
          <a:p>
            <a:pPr algn="ctr"/>
            <a:r>
              <a:rPr lang="fr-FR" sz="1200" dirty="0" smtClean="0">
                <a:ea typeface="Calibri"/>
                <a:cs typeface="Calibri"/>
              </a:rPr>
              <a:t> </a:t>
            </a:r>
            <a:endParaRPr lang="fr-FR" sz="1200" dirty="0"/>
          </a:p>
        </p:txBody>
      </p:sp>
      <p:graphicFrame>
        <p:nvGraphicFramePr>
          <p:cNvPr id="35" name="Tableau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220467"/>
              </p:ext>
            </p:extLst>
          </p:nvPr>
        </p:nvGraphicFramePr>
        <p:xfrm>
          <a:off x="7530480" y="3061525"/>
          <a:ext cx="1577250" cy="2417445"/>
        </p:xfrm>
        <a:graphic>
          <a:graphicData uri="http://schemas.openxmlformats.org/drawingml/2006/table">
            <a:tbl>
              <a:tblPr bandRow="1">
                <a:tableStyleId>{7E9639D4-E3E2-4D34-9284-5A2195B3D0D7}</a:tableStyleId>
              </a:tblPr>
              <a:tblGrid>
                <a:gridCol w="1233435"/>
                <a:gridCol w="343815"/>
              </a:tblGrid>
              <a:tr h="14167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Asthénie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 smtClean="0">
                          <a:effectLst/>
                        </a:rPr>
                        <a:t>(1)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4167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Bien être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 smtClean="0">
                          <a:effectLst/>
                        </a:rPr>
                        <a:t>(1)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0449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Prévention des infections /Renforcer défenses naturelles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 smtClean="0">
                          <a:effectLst/>
                        </a:rPr>
                        <a:t>(1)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308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Contractures musculaires / crampes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 smtClean="0">
                          <a:effectLst/>
                        </a:rPr>
                        <a:t>(1)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308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Douleurs  ( neuropathiques/ articulaires/ musculaires 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 smtClean="0">
                          <a:effectLst/>
                        </a:rPr>
                        <a:t>(1)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308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Effets secondaires des traitements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 smtClean="0">
                          <a:effectLst/>
                        </a:rPr>
                        <a:t>(1)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4167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Sècheresse  peau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 smtClean="0">
                          <a:effectLst/>
                        </a:rPr>
                        <a:t>(1)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4167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Prévention problèmes ORL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 smtClean="0">
                          <a:effectLst/>
                        </a:rPr>
                        <a:t>(1)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308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Motricité/ souplesse des muscles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 smtClean="0">
                          <a:effectLst/>
                        </a:rPr>
                        <a:t>(1)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6" name="Flèche vers le bas 35"/>
          <p:cNvSpPr/>
          <p:nvPr/>
        </p:nvSpPr>
        <p:spPr>
          <a:xfrm>
            <a:off x="8241082" y="2553077"/>
            <a:ext cx="270728" cy="211591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7" name="ZoneTexte 36"/>
          <p:cNvSpPr txBox="1"/>
          <p:nvPr/>
        </p:nvSpPr>
        <p:spPr>
          <a:xfrm>
            <a:off x="7647085" y="2768029"/>
            <a:ext cx="13787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Pour quelles indications ? 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736460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455" y="438104"/>
            <a:ext cx="8640539" cy="73490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FR" dirty="0" smtClean="0">
                <a:solidFill>
                  <a:schemeClr val="bg2"/>
                </a:solidFill>
                <a:latin typeface="Calibri" pitchFamily="34" charset="0"/>
              </a:rPr>
              <a:t>Nombre de TTT complémentaires  différents  </a:t>
            </a:r>
            <a:r>
              <a:rPr lang="fr-FR" dirty="0" smtClean="0">
                <a:solidFill>
                  <a:schemeClr val="bg2"/>
                </a:solidFill>
                <a:latin typeface="Calibri" pitchFamily="34" charset="0"/>
              </a:rPr>
              <a:t>pris par </a:t>
            </a:r>
            <a:r>
              <a:rPr lang="fr-FR" dirty="0" smtClean="0">
                <a:solidFill>
                  <a:schemeClr val="bg2"/>
                </a:solidFill>
                <a:latin typeface="Calibri" pitchFamily="34" charset="0"/>
              </a:rPr>
              <a:t>jour </a:t>
            </a:r>
            <a:r>
              <a:rPr lang="fr-FR" dirty="0" smtClean="0">
                <a:solidFill>
                  <a:schemeClr val="bg2"/>
                </a:solidFill>
                <a:latin typeface="Calibri" pitchFamily="34" charset="0"/>
              </a:rPr>
              <a:t>: </a:t>
            </a:r>
            <a:r>
              <a:rPr lang="fr-FR" b="0" i="1" dirty="0" smtClean="0">
                <a:solidFill>
                  <a:schemeClr val="bg2"/>
                </a:solidFill>
                <a:latin typeface="Calibri" pitchFamily="34" charset="0"/>
              </a:rPr>
              <a:t>en moyenne au global </a:t>
            </a:r>
            <a:r>
              <a:rPr lang="fr-FR" b="0" i="1" dirty="0" smtClean="0">
                <a:solidFill>
                  <a:schemeClr val="bg2"/>
                </a:solidFill>
                <a:latin typeface="Calibri" pitchFamily="34" charset="0"/>
                <a:sym typeface="Wingdings" panose="05000000000000000000" pitchFamily="2" charset="2"/>
              </a:rPr>
              <a:t> </a:t>
            </a:r>
            <a:r>
              <a:rPr lang="fr-FR" b="0" i="1" dirty="0" smtClean="0">
                <a:solidFill>
                  <a:schemeClr val="bg2"/>
                </a:solidFill>
                <a:latin typeface="Calibri" pitchFamily="34" charset="0"/>
              </a:rPr>
              <a:t>1,6</a:t>
            </a:r>
            <a:endParaRPr lang="fr-FR" b="0" i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A43FA-B5B0-A941-AA16-C472E5260EE4}" type="slidenum">
              <a:rPr lang="en-US" noProof="0" smtClean="0"/>
              <a:pPr/>
              <a:t>24</a:t>
            </a:fld>
            <a:endParaRPr lang="en-US" noProof="0"/>
          </a:p>
        </p:txBody>
      </p:sp>
      <p:pic>
        <p:nvPicPr>
          <p:cNvPr id="11" name="Image 2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53" y="1323349"/>
            <a:ext cx="270671" cy="2700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  <p:sp>
        <p:nvSpPr>
          <p:cNvPr id="22" name="ZoneTexte 21"/>
          <p:cNvSpPr txBox="1"/>
          <p:nvPr/>
        </p:nvSpPr>
        <p:spPr>
          <a:xfrm>
            <a:off x="1363742" y="4472993"/>
            <a:ext cx="4874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chemeClr val="accent6">
                    <a:lumMod val="75000"/>
                  </a:schemeClr>
                </a:solidFill>
              </a:rPr>
              <a:t>Moyenne journalière</a:t>
            </a:r>
            <a:endParaRPr lang="fr-FR" sz="1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6624" y="1320953"/>
            <a:ext cx="7398532" cy="71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algn="just" eaLnBrk="0" fontAlgn="base" hangingPunct="0">
              <a:buClr>
                <a:schemeClr val="tx1"/>
              </a:buClr>
              <a:buSzPct val="150000"/>
              <a:buFont typeface="Wingdings" pitchFamily="2" charset="2"/>
              <a:buNone/>
            </a:pPr>
            <a:endParaRPr kumimoji="1" lang="fr-FR" sz="1050" i="1" dirty="0">
              <a:solidFill>
                <a:schemeClr val="bg1">
                  <a:lumMod val="50000"/>
                </a:schemeClr>
              </a:solidFill>
              <a:ea typeface="Times New Roman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8974" y="1224017"/>
            <a:ext cx="808519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algn="just" eaLnBrk="0" fontAlgn="base" hangingPunct="0">
              <a:buClr>
                <a:schemeClr val="tx1"/>
              </a:buClr>
              <a:buSzPct val="150000"/>
              <a:buFont typeface="Wingdings" pitchFamily="2" charset="2"/>
              <a:buNone/>
            </a:pPr>
            <a:endParaRPr kumimoji="1" lang="fr-FR" sz="1050" i="1" dirty="0">
              <a:solidFill>
                <a:schemeClr val="bg1">
                  <a:lumMod val="50000"/>
                </a:schemeClr>
              </a:solidFill>
              <a:ea typeface="Times New Roman"/>
              <a:cs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-1" y="6654297"/>
            <a:ext cx="1773351" cy="203703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i="1" dirty="0" smtClean="0"/>
              <a:t>177 répondants </a:t>
            </a:r>
            <a:r>
              <a:rPr lang="fr-FR" sz="1100" b="1" i="1" dirty="0" smtClean="0"/>
              <a:t>= 100</a:t>
            </a:r>
            <a:r>
              <a:rPr lang="fr-FR" sz="1100" b="1" i="1" dirty="0" smtClean="0"/>
              <a:t>%</a:t>
            </a:r>
            <a:endParaRPr lang="fr-FR" sz="1100" b="1" i="1" dirty="0"/>
          </a:p>
        </p:txBody>
      </p:sp>
      <p:sp>
        <p:nvSpPr>
          <p:cNvPr id="6" name="Rectangle 5"/>
          <p:cNvSpPr/>
          <p:nvPr/>
        </p:nvSpPr>
        <p:spPr>
          <a:xfrm>
            <a:off x="608681" y="1181785"/>
            <a:ext cx="7847256" cy="12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algn="just" eaLnBrk="0" fontAlgn="base" hangingPunct="0">
              <a:buClr>
                <a:schemeClr val="tx1"/>
              </a:buClr>
              <a:buSzPct val="150000"/>
              <a:buFont typeface="Wingdings" pitchFamily="2" charset="2"/>
              <a:buNone/>
            </a:pPr>
            <a:r>
              <a:rPr kumimoji="1" lang="fr-FR" sz="1050" i="1" dirty="0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Q21. Si vous avez répondu oui en Q19 : Voici un tableau représentant une semaine type. Dans chacune des cases </a:t>
            </a:r>
            <a:r>
              <a:rPr kumimoji="1" lang="fr-FR" sz="1050" i="1" u="sng" dirty="0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précisez le nombre de médicaments différents</a:t>
            </a:r>
            <a:r>
              <a:rPr kumimoji="1" lang="fr-FR" sz="1050" i="1" dirty="0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  que vous prenez régulièrement à la maison comme traitement complémentaire </a:t>
            </a:r>
          </a:p>
          <a:p>
            <a:pPr algn="just" eaLnBrk="0" fontAlgn="base" hangingPunct="0">
              <a:buClr>
                <a:schemeClr val="tx1"/>
              </a:buClr>
              <a:buSzPct val="150000"/>
              <a:buFont typeface="Wingdings" pitchFamily="2" charset="2"/>
              <a:buNone/>
            </a:pPr>
            <a:r>
              <a:rPr kumimoji="1" lang="fr-FR" sz="1050" i="1" dirty="0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 </a:t>
            </a:r>
          </a:p>
          <a:p>
            <a:pPr algn="just" eaLnBrk="0" fontAlgn="base" hangingPunct="0">
              <a:buClr>
                <a:schemeClr val="tx1"/>
              </a:buClr>
              <a:buSzPct val="150000"/>
              <a:buFont typeface="Wingdings" pitchFamily="2" charset="2"/>
              <a:buNone/>
            </a:pPr>
            <a:r>
              <a:rPr kumimoji="1" lang="fr-FR" sz="1050" i="1" dirty="0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Attention : noter le nombre de traitements différents (=une boîte avec un nom de différent) et non le nombre de comprimés ou granules ou gouttes</a:t>
            </a:r>
          </a:p>
        </p:txBody>
      </p:sp>
      <p:graphicFrame>
        <p:nvGraphicFramePr>
          <p:cNvPr id="35" name="Tableau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622139"/>
              </p:ext>
            </p:extLst>
          </p:nvPr>
        </p:nvGraphicFramePr>
        <p:xfrm>
          <a:off x="587768" y="2634121"/>
          <a:ext cx="7885569" cy="1739265"/>
        </p:xfrm>
        <a:graphic>
          <a:graphicData uri="http://schemas.openxmlformats.org/drawingml/2006/table">
            <a:tbl>
              <a:tblPr firstRow="1" firstCol="1" bandRow="1"/>
              <a:tblGrid>
                <a:gridCol w="981587"/>
                <a:gridCol w="979347"/>
                <a:gridCol w="981587"/>
                <a:gridCol w="992046"/>
                <a:gridCol w="979347"/>
                <a:gridCol w="991299"/>
                <a:gridCol w="986069"/>
                <a:gridCol w="994287"/>
              </a:tblGrid>
              <a:tr h="4241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Matin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1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Midi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1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Dîner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Coucher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" name="Rectangle à coins arrondis 35"/>
          <p:cNvSpPr/>
          <p:nvPr/>
        </p:nvSpPr>
        <p:spPr>
          <a:xfrm>
            <a:off x="1595307" y="2195882"/>
            <a:ext cx="921038" cy="353085"/>
          </a:xfrm>
          <a:prstGeom prst="roundRect">
            <a:avLst/>
          </a:prstGeom>
          <a:gradFill rotWithShape="1">
            <a:gsLst>
              <a:gs pos="0">
                <a:srgbClr val="FDAC0D">
                  <a:tint val="50000"/>
                  <a:satMod val="300000"/>
                </a:srgbClr>
              </a:gs>
              <a:gs pos="35000">
                <a:srgbClr val="FDAC0D">
                  <a:tint val="37000"/>
                  <a:satMod val="300000"/>
                </a:srgbClr>
              </a:gs>
              <a:gs pos="100000">
                <a:srgbClr val="FDAC0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DAC0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139DD4">
                    <a:lumMod val="50000"/>
                  </a:srgbClr>
                </a:solidFill>
                <a:effectLst/>
                <a:uLnTx/>
                <a:uFillTx/>
              </a:rPr>
              <a:t>Lundi </a:t>
            </a:r>
          </a:p>
        </p:txBody>
      </p:sp>
      <p:sp>
        <p:nvSpPr>
          <p:cNvPr id="40" name="Rectangle à coins arrondis 39"/>
          <p:cNvSpPr/>
          <p:nvPr/>
        </p:nvSpPr>
        <p:spPr>
          <a:xfrm>
            <a:off x="2570642" y="2200408"/>
            <a:ext cx="921038" cy="353085"/>
          </a:xfrm>
          <a:prstGeom prst="roundRect">
            <a:avLst/>
          </a:prstGeom>
          <a:gradFill rotWithShape="1">
            <a:gsLst>
              <a:gs pos="0">
                <a:srgbClr val="FDAC0D">
                  <a:tint val="50000"/>
                  <a:satMod val="300000"/>
                </a:srgbClr>
              </a:gs>
              <a:gs pos="35000">
                <a:srgbClr val="FDAC0D">
                  <a:tint val="37000"/>
                  <a:satMod val="300000"/>
                </a:srgbClr>
              </a:gs>
              <a:gs pos="100000">
                <a:srgbClr val="FDAC0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DAC0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139DD4">
                    <a:lumMod val="50000"/>
                  </a:srgbClr>
                </a:solidFill>
                <a:effectLst/>
                <a:uLnTx/>
                <a:uFillTx/>
              </a:rPr>
              <a:t>Mardi </a:t>
            </a:r>
          </a:p>
        </p:txBody>
      </p:sp>
      <p:sp>
        <p:nvSpPr>
          <p:cNvPr id="41" name="Rectangle à coins arrondis 40"/>
          <p:cNvSpPr/>
          <p:nvPr/>
        </p:nvSpPr>
        <p:spPr>
          <a:xfrm>
            <a:off x="3564104" y="2200410"/>
            <a:ext cx="921038" cy="353085"/>
          </a:xfrm>
          <a:prstGeom prst="roundRect">
            <a:avLst/>
          </a:prstGeom>
          <a:gradFill rotWithShape="1">
            <a:gsLst>
              <a:gs pos="0">
                <a:srgbClr val="FDAC0D">
                  <a:tint val="50000"/>
                  <a:satMod val="300000"/>
                </a:srgbClr>
              </a:gs>
              <a:gs pos="35000">
                <a:srgbClr val="FDAC0D">
                  <a:tint val="37000"/>
                  <a:satMod val="300000"/>
                </a:srgbClr>
              </a:gs>
              <a:gs pos="100000">
                <a:srgbClr val="FDAC0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DAC0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139DD4">
                    <a:lumMod val="50000"/>
                  </a:srgbClr>
                </a:solidFill>
                <a:effectLst/>
                <a:uLnTx/>
                <a:uFillTx/>
              </a:rPr>
              <a:t>Mercredi</a:t>
            </a:r>
          </a:p>
        </p:txBody>
      </p:sp>
      <p:sp>
        <p:nvSpPr>
          <p:cNvPr id="42" name="Rectangle à coins arrondis 41"/>
          <p:cNvSpPr/>
          <p:nvPr/>
        </p:nvSpPr>
        <p:spPr>
          <a:xfrm>
            <a:off x="4553074" y="2218515"/>
            <a:ext cx="921038" cy="353085"/>
          </a:xfrm>
          <a:prstGeom prst="roundRect">
            <a:avLst/>
          </a:prstGeom>
          <a:gradFill rotWithShape="1">
            <a:gsLst>
              <a:gs pos="0">
                <a:srgbClr val="FDAC0D">
                  <a:tint val="50000"/>
                  <a:satMod val="300000"/>
                </a:srgbClr>
              </a:gs>
              <a:gs pos="35000">
                <a:srgbClr val="FDAC0D">
                  <a:tint val="37000"/>
                  <a:satMod val="300000"/>
                </a:srgbClr>
              </a:gs>
              <a:gs pos="100000">
                <a:srgbClr val="FDAC0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DAC0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139DD4">
                    <a:lumMod val="50000"/>
                  </a:srgbClr>
                </a:solidFill>
                <a:effectLst/>
                <a:uLnTx/>
                <a:uFillTx/>
              </a:rPr>
              <a:t>Jeudi </a:t>
            </a:r>
          </a:p>
        </p:txBody>
      </p:sp>
      <p:sp>
        <p:nvSpPr>
          <p:cNvPr id="43" name="Rectangle à coins arrondis 42"/>
          <p:cNvSpPr/>
          <p:nvPr/>
        </p:nvSpPr>
        <p:spPr>
          <a:xfrm>
            <a:off x="5519377" y="2213988"/>
            <a:ext cx="921038" cy="353085"/>
          </a:xfrm>
          <a:prstGeom prst="roundRect">
            <a:avLst/>
          </a:prstGeom>
          <a:gradFill rotWithShape="1">
            <a:gsLst>
              <a:gs pos="0">
                <a:srgbClr val="FDAC0D">
                  <a:tint val="50000"/>
                  <a:satMod val="300000"/>
                </a:srgbClr>
              </a:gs>
              <a:gs pos="35000">
                <a:srgbClr val="FDAC0D">
                  <a:tint val="37000"/>
                  <a:satMod val="300000"/>
                </a:srgbClr>
              </a:gs>
              <a:gs pos="100000">
                <a:srgbClr val="FDAC0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DAC0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139DD4">
                    <a:lumMod val="50000"/>
                  </a:srgbClr>
                </a:solidFill>
                <a:effectLst/>
                <a:uLnTx/>
                <a:uFillTx/>
              </a:rPr>
              <a:t>Vendredi </a:t>
            </a:r>
          </a:p>
        </p:txBody>
      </p:sp>
      <p:sp>
        <p:nvSpPr>
          <p:cNvPr id="44" name="Rectangle à coins arrondis 43"/>
          <p:cNvSpPr/>
          <p:nvPr/>
        </p:nvSpPr>
        <p:spPr>
          <a:xfrm>
            <a:off x="6496502" y="2195882"/>
            <a:ext cx="921038" cy="353085"/>
          </a:xfrm>
          <a:prstGeom prst="roundRect">
            <a:avLst/>
          </a:prstGeom>
          <a:gradFill rotWithShape="1">
            <a:gsLst>
              <a:gs pos="0">
                <a:srgbClr val="FDAC0D">
                  <a:tint val="50000"/>
                  <a:satMod val="300000"/>
                </a:srgbClr>
              </a:gs>
              <a:gs pos="35000">
                <a:srgbClr val="FDAC0D">
                  <a:tint val="37000"/>
                  <a:satMod val="300000"/>
                </a:srgbClr>
              </a:gs>
              <a:gs pos="100000">
                <a:srgbClr val="FDAC0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DAC0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139DD4">
                    <a:lumMod val="50000"/>
                  </a:srgbClr>
                </a:solidFill>
                <a:effectLst/>
                <a:uLnTx/>
                <a:uFillTx/>
              </a:rPr>
              <a:t>Samedi </a:t>
            </a:r>
          </a:p>
        </p:txBody>
      </p:sp>
      <p:sp>
        <p:nvSpPr>
          <p:cNvPr id="45" name="Rectangle à coins arrondis 44"/>
          <p:cNvSpPr/>
          <p:nvPr/>
        </p:nvSpPr>
        <p:spPr>
          <a:xfrm>
            <a:off x="7499339" y="2186829"/>
            <a:ext cx="921038" cy="353085"/>
          </a:xfrm>
          <a:prstGeom prst="roundRect">
            <a:avLst/>
          </a:prstGeom>
          <a:gradFill rotWithShape="1">
            <a:gsLst>
              <a:gs pos="0">
                <a:srgbClr val="FDAC0D">
                  <a:tint val="50000"/>
                  <a:satMod val="300000"/>
                </a:srgbClr>
              </a:gs>
              <a:gs pos="35000">
                <a:srgbClr val="FDAC0D">
                  <a:tint val="37000"/>
                  <a:satMod val="300000"/>
                </a:srgbClr>
              </a:gs>
              <a:gs pos="100000">
                <a:srgbClr val="FDAC0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DAC0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139DD4">
                    <a:lumMod val="50000"/>
                  </a:srgbClr>
                </a:solidFill>
                <a:effectLst/>
                <a:uLnTx/>
                <a:uFillTx/>
              </a:rPr>
              <a:t>Dimanche </a:t>
            </a:r>
          </a:p>
        </p:txBody>
      </p:sp>
      <p:pic>
        <p:nvPicPr>
          <p:cNvPr id="46" name="Picture 5" descr="Lower Sun"/>
          <p:cNvPicPr>
            <a:picLocks noChangeAspect="1" noChangeArrowheads="1"/>
          </p:cNvPicPr>
          <p:nvPr/>
        </p:nvPicPr>
        <p:blipFill>
          <a:blip r:embed="rId5">
            <a:duotone>
              <a:srgbClr val="139DD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56" y="2805820"/>
            <a:ext cx="200141" cy="20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7" descr="Coucher de soleil à la mer"/>
          <p:cNvPicPr>
            <a:picLocks noChangeAspect="1" noChangeArrowheads="1"/>
          </p:cNvPicPr>
          <p:nvPr/>
        </p:nvPicPr>
        <p:blipFill>
          <a:blip r:embed="rId6">
            <a:duotone>
              <a:srgbClr val="139DD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55" y="3627966"/>
            <a:ext cx="200142" cy="20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 descr="Lune et les étoiles"/>
          <p:cNvPicPr>
            <a:picLocks noChangeAspect="1" noChangeArrowheads="1"/>
          </p:cNvPicPr>
          <p:nvPr/>
        </p:nvPicPr>
        <p:blipFill>
          <a:blip r:embed="rId7">
            <a:duotone>
              <a:srgbClr val="139DD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21" y="4053479"/>
            <a:ext cx="245076" cy="2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5" descr="Horloge à douze"/>
          <p:cNvPicPr>
            <a:picLocks noChangeAspect="1" noChangeArrowheads="1"/>
          </p:cNvPicPr>
          <p:nvPr/>
        </p:nvPicPr>
        <p:blipFill>
          <a:blip r:embed="rId8">
            <a:duotone>
              <a:srgbClr val="139DD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32" y="3182396"/>
            <a:ext cx="271653" cy="27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0" name="Tableau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838557"/>
              </p:ext>
            </p:extLst>
          </p:nvPr>
        </p:nvGraphicFramePr>
        <p:xfrm>
          <a:off x="4926931" y="5998205"/>
          <a:ext cx="4133499" cy="636344"/>
        </p:xfrm>
        <a:graphic>
          <a:graphicData uri="http://schemas.openxmlformats.org/drawingml/2006/table">
            <a:tbl>
              <a:tblPr/>
              <a:tblGrid>
                <a:gridCol w="765279"/>
                <a:gridCol w="842055"/>
                <a:gridCol w="842055"/>
                <a:gridCol w="842055"/>
                <a:gridCol w="842055"/>
              </a:tblGrid>
              <a:tr h="289901"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à 3 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par jour 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4-5 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par jour 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6-10 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par jour 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Plus de 10 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par jour 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8463"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n=40</a:t>
                      </a:r>
                    </a:p>
                  </a:txBody>
                  <a:tcPr marL="7436" marR="7436" marT="7436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n=40</a:t>
                      </a:r>
                    </a:p>
                  </a:txBody>
                  <a:tcPr marL="7436" marR="7436" marT="7436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n=69</a:t>
                      </a:r>
                    </a:p>
                  </a:txBody>
                  <a:tcPr marL="7436" marR="7436" marT="7436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n=28</a:t>
                      </a:r>
                    </a:p>
                  </a:txBody>
                  <a:tcPr marL="7436" marR="7436" marT="7436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0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Moyenne /jour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(---)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(+++)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2" name="Picture 5" descr="Lower Sun"/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29" y="4962355"/>
            <a:ext cx="200141" cy="20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7" descr="Coucher de soleil à la mer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076" y="4969936"/>
            <a:ext cx="200142" cy="20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9" descr="Lune et les étoiles"/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29" y="4917419"/>
            <a:ext cx="245076" cy="2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5" descr="Horloge à douze"/>
          <p:cNvPicPr>
            <a:picLocks noChangeAspect="1" noChangeArrowheads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52" y="4926598"/>
            <a:ext cx="271653" cy="27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ZoneTexte 55"/>
          <p:cNvSpPr txBox="1"/>
          <p:nvPr/>
        </p:nvSpPr>
        <p:spPr>
          <a:xfrm>
            <a:off x="3216024" y="4903313"/>
            <a:ext cx="3740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1,6 </a:t>
            </a:r>
            <a:r>
              <a:rPr lang="fr-FR" sz="1400" i="1" dirty="0">
                <a:solidFill>
                  <a:schemeClr val="accent6">
                    <a:lumMod val="75000"/>
                  </a:schemeClr>
                </a:solidFill>
              </a:rPr>
              <a:t>traitement complémentaire par jour </a:t>
            </a:r>
            <a:endParaRPr lang="fr-FR" sz="105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1640150" y="4936641"/>
            <a:ext cx="266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+</a:t>
            </a:r>
            <a:endParaRPr lang="fr-FR" sz="1100" dirty="0"/>
          </a:p>
        </p:txBody>
      </p:sp>
      <p:sp>
        <p:nvSpPr>
          <p:cNvPr id="58" name="ZoneTexte 57"/>
          <p:cNvSpPr txBox="1"/>
          <p:nvPr/>
        </p:nvSpPr>
        <p:spPr>
          <a:xfrm>
            <a:off x="2141424" y="4936641"/>
            <a:ext cx="266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+</a:t>
            </a:r>
            <a:endParaRPr lang="fr-FR" sz="1100" dirty="0"/>
          </a:p>
        </p:txBody>
      </p:sp>
      <p:sp>
        <p:nvSpPr>
          <p:cNvPr id="59" name="ZoneTexte 58"/>
          <p:cNvSpPr txBox="1"/>
          <p:nvPr/>
        </p:nvSpPr>
        <p:spPr>
          <a:xfrm>
            <a:off x="2548674" y="4934625"/>
            <a:ext cx="266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+</a:t>
            </a:r>
            <a:endParaRPr lang="fr-FR" sz="1100" dirty="0"/>
          </a:p>
        </p:txBody>
      </p:sp>
      <p:sp>
        <p:nvSpPr>
          <p:cNvPr id="60" name="ZoneTexte 59"/>
          <p:cNvSpPr txBox="1"/>
          <p:nvPr/>
        </p:nvSpPr>
        <p:spPr>
          <a:xfrm>
            <a:off x="3055528" y="4941798"/>
            <a:ext cx="266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=</a:t>
            </a:r>
          </a:p>
        </p:txBody>
      </p:sp>
      <p:sp>
        <p:nvSpPr>
          <p:cNvPr id="61" name="Rectangle à coins arrondis 60"/>
          <p:cNvSpPr/>
          <p:nvPr/>
        </p:nvSpPr>
        <p:spPr>
          <a:xfrm>
            <a:off x="1394146" y="4852790"/>
            <a:ext cx="5046270" cy="376826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à coins arrondis 61"/>
          <p:cNvSpPr/>
          <p:nvPr/>
        </p:nvSpPr>
        <p:spPr>
          <a:xfrm>
            <a:off x="1394145" y="5305446"/>
            <a:ext cx="3696489" cy="3768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ZoneTexte 62"/>
          <p:cNvSpPr txBox="1"/>
          <p:nvPr/>
        </p:nvSpPr>
        <p:spPr>
          <a:xfrm>
            <a:off x="43216" y="4862427"/>
            <a:ext cx="1226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/>
              <a:t>Base totale</a:t>
            </a:r>
          </a:p>
          <a:p>
            <a:pPr algn="ctr"/>
            <a:r>
              <a:rPr lang="fr-FR" sz="900" b="1" dirty="0" smtClean="0"/>
              <a:t>(n=177)</a:t>
            </a:r>
            <a:endParaRPr lang="fr-FR" sz="900" b="1" dirty="0"/>
          </a:p>
        </p:txBody>
      </p:sp>
      <p:sp>
        <p:nvSpPr>
          <p:cNvPr id="64" name="ZoneTexte 63"/>
          <p:cNvSpPr txBox="1"/>
          <p:nvPr/>
        </p:nvSpPr>
        <p:spPr>
          <a:xfrm>
            <a:off x="43216" y="5287787"/>
            <a:ext cx="1226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/>
              <a:t>Base «TTT </a:t>
            </a:r>
            <a:r>
              <a:rPr lang="fr-FR" sz="900" b="1" dirty="0" err="1" smtClean="0"/>
              <a:t>compl</a:t>
            </a:r>
            <a:r>
              <a:rPr lang="fr-FR" sz="900" b="1" dirty="0" smtClean="0"/>
              <a:t>.»</a:t>
            </a:r>
          </a:p>
          <a:p>
            <a:pPr algn="ctr"/>
            <a:r>
              <a:rPr lang="fr-FR" sz="900" b="1" dirty="0" smtClean="0"/>
              <a:t>(n=62)</a:t>
            </a:r>
            <a:endParaRPr lang="fr-FR" sz="900" b="1" dirty="0"/>
          </a:p>
        </p:txBody>
      </p:sp>
      <p:pic>
        <p:nvPicPr>
          <p:cNvPr id="65" name="Picture 5" descr="Lower Sun"/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601" y="5401363"/>
            <a:ext cx="200141" cy="20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7" descr="Coucher de soleil à la mer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348" y="5408944"/>
            <a:ext cx="200142" cy="20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9" descr="Lune et les étoiles"/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401" y="5356427"/>
            <a:ext cx="245076" cy="2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5" descr="Horloge à douze"/>
          <p:cNvPicPr>
            <a:picLocks noChangeAspect="1" noChangeArrowheads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824" y="5365606"/>
            <a:ext cx="271653" cy="27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ZoneTexte 69"/>
          <p:cNvSpPr txBox="1"/>
          <p:nvPr/>
        </p:nvSpPr>
        <p:spPr>
          <a:xfrm>
            <a:off x="1642422" y="5375649"/>
            <a:ext cx="266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+</a:t>
            </a:r>
            <a:endParaRPr lang="fr-FR" sz="1100" dirty="0"/>
          </a:p>
        </p:txBody>
      </p:sp>
      <p:sp>
        <p:nvSpPr>
          <p:cNvPr id="71" name="ZoneTexte 70"/>
          <p:cNvSpPr txBox="1"/>
          <p:nvPr/>
        </p:nvSpPr>
        <p:spPr>
          <a:xfrm>
            <a:off x="2143696" y="5375649"/>
            <a:ext cx="266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+</a:t>
            </a:r>
            <a:endParaRPr lang="fr-FR" sz="1100" dirty="0"/>
          </a:p>
        </p:txBody>
      </p:sp>
      <p:sp>
        <p:nvSpPr>
          <p:cNvPr id="72" name="ZoneTexte 71"/>
          <p:cNvSpPr txBox="1"/>
          <p:nvPr/>
        </p:nvSpPr>
        <p:spPr>
          <a:xfrm>
            <a:off x="2550946" y="5373633"/>
            <a:ext cx="266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+</a:t>
            </a:r>
            <a:endParaRPr lang="fr-FR" sz="1100" dirty="0"/>
          </a:p>
        </p:txBody>
      </p:sp>
      <p:sp>
        <p:nvSpPr>
          <p:cNvPr id="73" name="ZoneTexte 72"/>
          <p:cNvSpPr txBox="1"/>
          <p:nvPr/>
        </p:nvSpPr>
        <p:spPr>
          <a:xfrm>
            <a:off x="3057800" y="5380806"/>
            <a:ext cx="266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=</a:t>
            </a:r>
          </a:p>
        </p:txBody>
      </p:sp>
      <p:sp>
        <p:nvSpPr>
          <p:cNvPr id="74" name="Rectangle à coins arrondis 73"/>
          <p:cNvSpPr/>
          <p:nvPr/>
        </p:nvSpPr>
        <p:spPr>
          <a:xfrm>
            <a:off x="1396418" y="5291798"/>
            <a:ext cx="5046270" cy="376826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ZoneTexte 74"/>
          <p:cNvSpPr txBox="1"/>
          <p:nvPr/>
        </p:nvSpPr>
        <p:spPr>
          <a:xfrm>
            <a:off x="3191000" y="5315025"/>
            <a:ext cx="3740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</a:rPr>
              <a:t>4,6 </a:t>
            </a:r>
            <a:r>
              <a:rPr lang="fr-FR" sz="1400" i="1" dirty="0">
                <a:solidFill>
                  <a:schemeClr val="accent6">
                    <a:lumMod val="75000"/>
                  </a:schemeClr>
                </a:solidFill>
              </a:rPr>
              <a:t>traitement complémentaire par jour </a:t>
            </a:r>
            <a:endParaRPr lang="fr-FR" sz="105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3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998102" y="332291"/>
            <a:ext cx="2133600" cy="365125"/>
          </a:xfrm>
        </p:spPr>
        <p:txBody>
          <a:bodyPr/>
          <a:lstStyle/>
          <a:p>
            <a:fld id="{F65A43FA-B5B0-A941-AA16-C472E5260EE4}" type="slidenum">
              <a:rPr lang="en-US" noProof="0" smtClean="0"/>
              <a:pPr/>
              <a:t>25</a:t>
            </a:fld>
            <a:endParaRPr lang="en-US" noProof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712903"/>
              </p:ext>
            </p:extLst>
          </p:nvPr>
        </p:nvGraphicFramePr>
        <p:xfrm>
          <a:off x="724248" y="900825"/>
          <a:ext cx="7885569" cy="172339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981587"/>
                <a:gridCol w="979347"/>
                <a:gridCol w="981587"/>
                <a:gridCol w="992046"/>
                <a:gridCol w="979347"/>
                <a:gridCol w="991299"/>
                <a:gridCol w="986069"/>
                <a:gridCol w="994287"/>
              </a:tblGrid>
              <a:tr h="424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Matin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24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Midi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24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Dîner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Coucher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lang="fr-FR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5" name="Rectangle à coins arrondis 4"/>
          <p:cNvSpPr/>
          <p:nvPr/>
        </p:nvSpPr>
        <p:spPr>
          <a:xfrm>
            <a:off x="1700307" y="462586"/>
            <a:ext cx="921038" cy="3530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accent3">
                    <a:lumMod val="50000"/>
                  </a:schemeClr>
                </a:solidFill>
              </a:rPr>
              <a:t>Lundi </a:t>
            </a:r>
            <a:endParaRPr lang="fr-FR" sz="11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707122" y="467112"/>
            <a:ext cx="921038" cy="3530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accent3">
                    <a:lumMod val="50000"/>
                  </a:schemeClr>
                </a:solidFill>
              </a:rPr>
              <a:t>Mardi </a:t>
            </a:r>
            <a:endParaRPr lang="fr-FR" sz="11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700584" y="467114"/>
            <a:ext cx="921038" cy="3530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accent3">
                    <a:lumMod val="50000"/>
                  </a:schemeClr>
                </a:solidFill>
              </a:rPr>
              <a:t>Mercredi</a:t>
            </a:r>
            <a:endParaRPr lang="fr-FR" sz="11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689554" y="458060"/>
            <a:ext cx="921038" cy="3530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accent3">
                    <a:lumMod val="50000"/>
                  </a:schemeClr>
                </a:solidFill>
              </a:rPr>
              <a:t>Jeudi </a:t>
            </a:r>
            <a:endParaRPr lang="fr-FR" sz="11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692069" y="453533"/>
            <a:ext cx="921038" cy="3530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accent3">
                    <a:lumMod val="50000"/>
                  </a:schemeClr>
                </a:solidFill>
              </a:rPr>
              <a:t>Vendredi </a:t>
            </a:r>
            <a:endParaRPr lang="fr-FR" sz="11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6678247" y="462586"/>
            <a:ext cx="921038" cy="3530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accent3">
                    <a:lumMod val="50000"/>
                  </a:schemeClr>
                </a:solidFill>
              </a:rPr>
              <a:t>Samedi </a:t>
            </a:r>
            <a:endParaRPr lang="fr-FR" sz="11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7676763" y="453533"/>
            <a:ext cx="921038" cy="3530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accent3">
                    <a:lumMod val="50000"/>
                  </a:schemeClr>
                </a:solidFill>
              </a:rPr>
              <a:t>Dimanche </a:t>
            </a:r>
            <a:endParaRPr lang="fr-FR" sz="11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" name="Picture 5" descr="Lower Sun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36" y="1072524"/>
            <a:ext cx="200141" cy="20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oucher de soleil à la mer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35" y="1894670"/>
            <a:ext cx="200142" cy="20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Lune et les étoiles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01" y="2320183"/>
            <a:ext cx="245076" cy="2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 descr="Horloge à douze"/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12" y="1449100"/>
            <a:ext cx="271653" cy="27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358224"/>
              </p:ext>
            </p:extLst>
          </p:nvPr>
        </p:nvGraphicFramePr>
        <p:xfrm>
          <a:off x="724248" y="2797897"/>
          <a:ext cx="7885569" cy="1723390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981587"/>
                <a:gridCol w="979347"/>
                <a:gridCol w="981587"/>
                <a:gridCol w="992046"/>
                <a:gridCol w="979347"/>
                <a:gridCol w="991299"/>
                <a:gridCol w="986069"/>
                <a:gridCol w="994287"/>
              </a:tblGrid>
              <a:tr h="424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Matin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24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Midi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24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Dîner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Coucher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Comprimés/gélules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24" name="Picture 5" descr="Lower Sun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36" y="2942300"/>
            <a:ext cx="200141" cy="20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Coucher de soleil à la mer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35" y="3764446"/>
            <a:ext cx="200142" cy="20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 descr="Lune et les étoiles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01" y="4189959"/>
            <a:ext cx="245076" cy="2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5" descr="Horloge à douze"/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12" y="3318876"/>
            <a:ext cx="271653" cy="27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" name="Tableau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25479"/>
              </p:ext>
            </p:extLst>
          </p:nvPr>
        </p:nvGraphicFramePr>
        <p:xfrm>
          <a:off x="710600" y="4708617"/>
          <a:ext cx="7885569" cy="1739265"/>
        </p:xfrm>
        <a:graphic>
          <a:graphicData uri="http://schemas.openxmlformats.org/drawingml/2006/table">
            <a:tbl>
              <a:tblPr firstRow="1" firstCol="1" bandRow="1"/>
              <a:tblGrid>
                <a:gridCol w="981587"/>
                <a:gridCol w="979347"/>
                <a:gridCol w="981587"/>
                <a:gridCol w="992046"/>
                <a:gridCol w="979347"/>
                <a:gridCol w="991299"/>
                <a:gridCol w="986069"/>
                <a:gridCol w="994287"/>
              </a:tblGrid>
              <a:tr h="4241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Matin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1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Midi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1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Dîner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Coucher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DAC0D"/>
                      </a:solidFill>
                    </a:lnL>
                    <a:lnR w="12700" cmpd="sng">
                      <a:solidFill>
                        <a:srgbClr val="FDAC0D"/>
                      </a:solidFill>
                    </a:lnR>
                    <a:lnT w="12700" cmpd="sng">
                      <a:solidFill>
                        <a:srgbClr val="FDAC0D"/>
                      </a:solidFill>
                    </a:lnT>
                    <a:lnB w="12700" cmpd="sng">
                      <a:solidFill>
                        <a:srgbClr val="FDAC0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9" name="Picture 5" descr="Lower Sun"/>
          <p:cNvPicPr>
            <a:picLocks noChangeAspect="1" noChangeArrowheads="1"/>
          </p:cNvPicPr>
          <p:nvPr/>
        </p:nvPicPr>
        <p:blipFill>
          <a:blip r:embed="rId2">
            <a:duotone>
              <a:srgbClr val="139DD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88" y="4880316"/>
            <a:ext cx="200141" cy="20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" descr="Coucher de soleil à la mer"/>
          <p:cNvPicPr>
            <a:picLocks noChangeAspect="1" noChangeArrowheads="1"/>
          </p:cNvPicPr>
          <p:nvPr/>
        </p:nvPicPr>
        <p:blipFill>
          <a:blip r:embed="rId3">
            <a:duotone>
              <a:srgbClr val="139DD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87" y="5702462"/>
            <a:ext cx="200142" cy="20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9" descr="Lune et les étoiles"/>
          <p:cNvPicPr>
            <a:picLocks noChangeAspect="1" noChangeArrowheads="1"/>
          </p:cNvPicPr>
          <p:nvPr/>
        </p:nvPicPr>
        <p:blipFill>
          <a:blip r:embed="rId4">
            <a:duotone>
              <a:srgbClr val="139DD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53" y="6127975"/>
            <a:ext cx="245076" cy="2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Horloge à douze"/>
          <p:cNvPicPr>
            <a:picLocks noChangeAspect="1" noChangeArrowheads="1"/>
          </p:cNvPicPr>
          <p:nvPr/>
        </p:nvPicPr>
        <p:blipFill>
          <a:blip r:embed="rId5">
            <a:duotone>
              <a:srgbClr val="139DD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64" y="5256892"/>
            <a:ext cx="271653" cy="27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5446" y="893665"/>
            <a:ext cx="692497" cy="1730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wrap="square" rtlCol="0" anchor="ctr">
            <a:spAutoFit/>
          </a:bodyPr>
          <a:lstStyle/>
          <a:p>
            <a:pPr algn="ctr"/>
            <a:r>
              <a:rPr lang="fr-FR" sz="1100" b="1" dirty="0" smtClean="0"/>
              <a:t>Traitement myélome + complications </a:t>
            </a:r>
            <a:br>
              <a:rPr lang="fr-FR" sz="1100" b="1" dirty="0" smtClean="0"/>
            </a:br>
            <a:r>
              <a:rPr lang="fr-FR" sz="1100" b="1" dirty="0" smtClean="0"/>
              <a:t>(nombre de </a:t>
            </a:r>
            <a:r>
              <a:rPr lang="fr-FR" sz="1100" b="1" dirty="0" err="1" smtClean="0"/>
              <a:t>cp</a:t>
            </a:r>
            <a:r>
              <a:rPr lang="fr-FR" sz="1100" b="1" dirty="0" smtClean="0"/>
              <a:t>)</a:t>
            </a:r>
            <a:endParaRPr lang="fr-FR" sz="1100" b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154688" y="2779361"/>
            <a:ext cx="575543" cy="1730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wrap="square" rtlCol="0" anchor="ctr">
            <a:spAutoFit/>
          </a:bodyPr>
          <a:lstStyle/>
          <a:p>
            <a:pPr algn="ctr"/>
            <a:r>
              <a:rPr lang="fr-FR" sz="1100" b="1" dirty="0" smtClean="0"/>
              <a:t>Traitement comorbidités</a:t>
            </a:r>
          </a:p>
          <a:p>
            <a:pPr algn="ctr"/>
            <a:r>
              <a:rPr lang="fr-FR" sz="1100" b="1" dirty="0"/>
              <a:t>(nombre de </a:t>
            </a:r>
            <a:r>
              <a:rPr lang="fr-FR" sz="1100" b="1" dirty="0" err="1"/>
              <a:t>cp</a:t>
            </a:r>
            <a:r>
              <a:rPr lang="fr-FR" sz="1100" b="1" dirty="0"/>
              <a:t>)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75446" y="4706001"/>
            <a:ext cx="692497" cy="1730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wrap="square" rtlCol="0" anchor="ctr">
            <a:spAutoFit/>
          </a:bodyPr>
          <a:lstStyle/>
          <a:p>
            <a:pPr algn="ctr"/>
            <a:r>
              <a:rPr lang="fr-FR" sz="1100" b="1" dirty="0" smtClean="0"/>
              <a:t>Traitement complémentaires</a:t>
            </a:r>
          </a:p>
          <a:p>
            <a:pPr algn="ctr"/>
            <a:r>
              <a:rPr lang="fr-FR" sz="1100" b="1" dirty="0"/>
              <a:t>(nombre de </a:t>
            </a:r>
            <a:r>
              <a:rPr lang="fr-FR" sz="1100" b="1" dirty="0" smtClean="0"/>
              <a:t>TTT)</a:t>
            </a:r>
            <a:endParaRPr lang="fr-FR" sz="11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8679975" y="1599228"/>
            <a:ext cx="410783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/>
              <a:t>5,4</a:t>
            </a:r>
            <a:endParaRPr lang="en-US" sz="1400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8666327" y="3461384"/>
            <a:ext cx="410783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/>
              <a:t>2,5</a:t>
            </a:r>
            <a:endParaRPr lang="en-US" sz="1400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8666327" y="5374656"/>
            <a:ext cx="410783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/>
              <a:t>1,6</a:t>
            </a:r>
            <a:endParaRPr lang="en-US" sz="1400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8654951" y="905452"/>
            <a:ext cx="410783" cy="2308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b="1" dirty="0" smtClean="0"/>
              <a:t>Moy</a:t>
            </a:r>
            <a:endParaRPr lang="en-US" sz="9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767942" y="0"/>
            <a:ext cx="80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RECAPITULATIF DES PRISES JOURNALIERES AU GLOBAL – base total </a:t>
            </a:r>
            <a:r>
              <a:rPr lang="en-US" b="1" dirty="0" err="1" smtClean="0">
                <a:solidFill>
                  <a:srgbClr val="0070C0"/>
                </a:solidFill>
              </a:rPr>
              <a:t>répondants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-1" y="6654297"/>
            <a:ext cx="1773351" cy="203703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i="1" dirty="0" smtClean="0"/>
              <a:t>177 répondants </a:t>
            </a:r>
            <a:r>
              <a:rPr lang="fr-FR" sz="1100" b="1" i="1" dirty="0" smtClean="0"/>
              <a:t>= 100</a:t>
            </a:r>
            <a:r>
              <a:rPr lang="fr-FR" sz="1100" b="1" i="1" dirty="0" smtClean="0"/>
              <a:t>%</a:t>
            </a:r>
            <a:endParaRPr lang="fr-FR" sz="1100" b="1" i="1" dirty="0"/>
          </a:p>
        </p:txBody>
      </p:sp>
    </p:spTree>
    <p:extLst>
      <p:ext uri="{BB962C8B-B14F-4D97-AF65-F5344CB8AC3E}">
        <p14:creationId xmlns:p14="http://schemas.microsoft.com/office/powerpoint/2010/main" val="3738107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A43FA-B5B0-A941-AA16-C472E5260EE4}" type="slidenum">
              <a:rPr lang="en-US" noProof="0" smtClean="0"/>
              <a:pPr/>
              <a:t>26</a:t>
            </a:fld>
            <a:endParaRPr lang="en-US" noProof="0"/>
          </a:p>
        </p:txBody>
      </p:sp>
      <p:sp>
        <p:nvSpPr>
          <p:cNvPr id="4" name="ZoneTexte 3"/>
          <p:cNvSpPr txBox="1"/>
          <p:nvPr/>
        </p:nvSpPr>
        <p:spPr>
          <a:xfrm>
            <a:off x="1056112" y="2422629"/>
            <a:ext cx="2874427" cy="86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rtlCol="0" anchor="ctr">
            <a:spAutoFit/>
          </a:bodyPr>
          <a:lstStyle/>
          <a:p>
            <a:pPr algn="ctr"/>
            <a:r>
              <a:rPr lang="fr-FR" sz="1400" b="1" dirty="0" smtClean="0"/>
              <a:t>Traitement myélome + complications </a:t>
            </a:r>
            <a:br>
              <a:rPr lang="fr-FR" sz="1400" b="1" dirty="0" smtClean="0"/>
            </a:br>
            <a:r>
              <a:rPr lang="fr-FR" sz="1400" b="1" dirty="0" smtClean="0"/>
              <a:t>(nombre de </a:t>
            </a:r>
            <a:r>
              <a:rPr lang="fr-FR" sz="1400" b="1" dirty="0" err="1" smtClean="0"/>
              <a:t>cp</a:t>
            </a:r>
            <a:r>
              <a:rPr lang="fr-FR" sz="1400" b="1" dirty="0" smtClean="0"/>
              <a:t> – moyen par jour)</a:t>
            </a:r>
            <a:endParaRPr lang="fr-FR" sz="1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1056112" y="3624361"/>
            <a:ext cx="2890657" cy="86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rtlCol="0" anchor="ctr">
            <a:spAutoFit/>
          </a:bodyPr>
          <a:lstStyle/>
          <a:p>
            <a:pPr algn="ctr"/>
            <a:r>
              <a:rPr lang="fr-FR" sz="1400" b="1" dirty="0" smtClean="0"/>
              <a:t>Traitement comorbidités</a:t>
            </a:r>
          </a:p>
          <a:p>
            <a:pPr algn="ctr"/>
            <a:r>
              <a:rPr lang="fr-FR" sz="1400" b="1" dirty="0"/>
              <a:t>(nombre de </a:t>
            </a:r>
            <a:r>
              <a:rPr lang="fr-FR" sz="1400" b="1" dirty="0" err="1" smtClean="0"/>
              <a:t>cp</a:t>
            </a:r>
            <a:r>
              <a:rPr lang="fr-FR" sz="1400" b="1" dirty="0" smtClean="0"/>
              <a:t> – moyen par jour)</a:t>
            </a:r>
            <a:endParaRPr lang="fr-FR" sz="1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072342" y="5036880"/>
            <a:ext cx="2874427" cy="864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rtlCol="0" anchor="ctr">
            <a:spAutoFit/>
          </a:bodyPr>
          <a:lstStyle/>
          <a:p>
            <a:pPr algn="ctr"/>
            <a:r>
              <a:rPr lang="fr-FR" sz="1400" b="1" dirty="0" smtClean="0"/>
              <a:t>Traitement complémentaires</a:t>
            </a:r>
          </a:p>
          <a:p>
            <a:pPr algn="ctr"/>
            <a:r>
              <a:rPr lang="fr-FR" sz="1400" b="1" dirty="0"/>
              <a:t>(nombre de </a:t>
            </a:r>
            <a:r>
              <a:rPr lang="fr-FR" sz="1400" b="1" dirty="0" smtClean="0"/>
              <a:t>TTT – moyen par jour)</a:t>
            </a:r>
            <a:endParaRPr lang="fr-FR" sz="1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4418650" y="2422629"/>
            <a:ext cx="864000" cy="86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/>
              <a:t>6,5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418650" y="3624361"/>
            <a:ext cx="864000" cy="86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/>
              <a:t>4,0</a:t>
            </a:r>
            <a:endParaRPr lang="en-US" sz="1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4418650" y="5036880"/>
            <a:ext cx="864000" cy="864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/>
              <a:t>4,6</a:t>
            </a:r>
            <a:endParaRPr lang="en-US" sz="1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440282" y="1941516"/>
            <a:ext cx="842368" cy="2539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Moy</a:t>
            </a:r>
            <a:endParaRPr lang="en-US" sz="105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834590" y="805217"/>
            <a:ext cx="80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RECAPITULATIF DES PRISES JOURNALIERES – Par </a:t>
            </a:r>
            <a:r>
              <a:rPr lang="en-US" b="1" dirty="0" err="1" smtClean="0">
                <a:solidFill>
                  <a:srgbClr val="0070C0"/>
                </a:solidFill>
              </a:rPr>
              <a:t>profil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d’individus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745692" y="2485297"/>
            <a:ext cx="2047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N=146 </a:t>
            </a:r>
            <a:br>
              <a:rPr lang="en-US" sz="1400" b="1" i="1" dirty="0" smtClean="0"/>
            </a:br>
            <a:r>
              <a:rPr lang="en-US" sz="1400" b="1" i="1" dirty="0" smtClean="0"/>
              <a:t>(82% des </a:t>
            </a:r>
            <a:r>
              <a:rPr lang="en-US" sz="1400" b="1" i="1" dirty="0" err="1" smtClean="0"/>
              <a:t>répondants</a:t>
            </a:r>
            <a:r>
              <a:rPr lang="en-US" sz="1400" b="1" i="1" dirty="0" smtClean="0"/>
              <a:t>)</a:t>
            </a:r>
            <a:endParaRPr lang="en-US" sz="1400" b="1" i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5745692" y="3729537"/>
            <a:ext cx="2047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N=112</a:t>
            </a:r>
            <a:br>
              <a:rPr lang="en-US" sz="1400" b="1" i="1" dirty="0" smtClean="0"/>
            </a:br>
            <a:r>
              <a:rPr lang="en-US" sz="1400" b="1" i="1" dirty="0" smtClean="0"/>
              <a:t>(63% des </a:t>
            </a:r>
            <a:r>
              <a:rPr lang="en-US" sz="1400" b="1" i="1" dirty="0" err="1" smtClean="0"/>
              <a:t>répondants</a:t>
            </a:r>
            <a:r>
              <a:rPr lang="en-US" sz="1400" b="1" i="1" dirty="0" smtClean="0"/>
              <a:t>)</a:t>
            </a:r>
            <a:endParaRPr lang="en-US" sz="1400" b="1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5745692" y="5068848"/>
            <a:ext cx="2047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N=62 </a:t>
            </a:r>
            <a:br>
              <a:rPr lang="en-US" sz="1400" b="1" i="1" dirty="0" smtClean="0"/>
            </a:br>
            <a:r>
              <a:rPr lang="en-US" sz="1400" b="1" i="1" dirty="0" smtClean="0"/>
              <a:t>(35% des </a:t>
            </a:r>
            <a:r>
              <a:rPr lang="en-US" sz="1400" b="1" i="1" dirty="0" err="1" smtClean="0"/>
              <a:t>répondants</a:t>
            </a:r>
            <a:r>
              <a:rPr lang="en-US" sz="1400" b="1" i="1" dirty="0" smtClean="0"/>
              <a:t>)</a:t>
            </a:r>
            <a:endParaRPr lang="en-US" sz="1400" b="1" i="1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300228" y="1542200"/>
            <a:ext cx="5363562" cy="4763069"/>
          </a:xfrm>
          <a:prstGeom prst="round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ZoneTexte 16"/>
          <p:cNvSpPr txBox="1"/>
          <p:nvPr/>
        </p:nvSpPr>
        <p:spPr>
          <a:xfrm>
            <a:off x="7888398" y="3112401"/>
            <a:ext cx="118053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Min: 7,9</a:t>
            </a:r>
          </a:p>
          <a:p>
            <a:pPr algn="ctr"/>
            <a:r>
              <a:rPr lang="en-US" sz="1400" b="1" dirty="0" smtClean="0"/>
              <a:t>Max: 9,2</a:t>
            </a:r>
            <a:endParaRPr lang="en-US" sz="1400" b="1" dirty="0"/>
          </a:p>
        </p:txBody>
      </p:sp>
      <p:cxnSp>
        <p:nvCxnSpPr>
          <p:cNvPr id="19" name="Connecteur droit 18"/>
          <p:cNvCxnSpPr/>
          <p:nvPr/>
        </p:nvCxnSpPr>
        <p:spPr>
          <a:xfrm flipV="1">
            <a:off x="1072342" y="4735773"/>
            <a:ext cx="4113796" cy="13648"/>
          </a:xfrm>
          <a:prstGeom prst="line">
            <a:avLst/>
          </a:prstGeom>
          <a:ln>
            <a:solidFill>
              <a:srgbClr val="D2D6E8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ccolade fermante 19"/>
          <p:cNvSpPr/>
          <p:nvPr/>
        </p:nvSpPr>
        <p:spPr>
          <a:xfrm>
            <a:off x="7451678" y="2485297"/>
            <a:ext cx="436728" cy="176746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29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A43FA-B5B0-A941-AA16-C472E5260EE4}" type="slidenum">
              <a:rPr lang="en-US" noProof="0" smtClean="0"/>
              <a:pPr/>
              <a:t>27</a:t>
            </a:fld>
            <a:endParaRPr lang="en-US" noProof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581265"/>
              </p:ext>
            </p:extLst>
          </p:nvPr>
        </p:nvGraphicFramePr>
        <p:xfrm>
          <a:off x="1034956" y="2098722"/>
          <a:ext cx="7399360" cy="2063845"/>
        </p:xfrm>
        <a:graphic>
          <a:graphicData uri="http://schemas.openxmlformats.org/drawingml/2006/table">
            <a:tbl>
              <a:tblPr/>
              <a:tblGrid>
                <a:gridCol w="1479872"/>
                <a:gridCol w="1479872"/>
                <a:gridCol w="1479872"/>
                <a:gridCol w="1479872"/>
                <a:gridCol w="1479872"/>
              </a:tblGrid>
              <a:tr h="889968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 à 3 </a:t>
                      </a:r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</a:t>
                      </a: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/jour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D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4-5 </a:t>
                      </a:r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</a:t>
                      </a: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/jour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D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6-10 </a:t>
                      </a:r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</a:t>
                      </a: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/jour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D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11-15 </a:t>
                      </a:r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</a:t>
                      </a: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/jour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D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Plus de 15 </a:t>
                      </a:r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</a:t>
                      </a: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/jour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DFA"/>
                    </a:solidFill>
                  </a:tcPr>
                </a:tc>
              </a:tr>
              <a:tr h="1173877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N=40</a:t>
                      </a:r>
                    </a:p>
                    <a:p>
                      <a:pPr algn="ctr" rtl="0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(22,5%)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N=40</a:t>
                      </a:r>
                    </a:p>
                    <a:p>
                      <a:pPr algn="ctr" rtl="0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(22,5%)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N=69</a:t>
                      </a:r>
                    </a:p>
                    <a:p>
                      <a:pPr algn="ctr" rtl="0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(39%)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N=21</a:t>
                      </a:r>
                    </a:p>
                    <a:p>
                      <a:pPr algn="ctr" rtl="0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(12%)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N=7</a:t>
                      </a:r>
                    </a:p>
                    <a:p>
                      <a:pPr algn="ctr" rtl="0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(4%)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Accolade fermante 4"/>
          <p:cNvSpPr/>
          <p:nvPr/>
        </p:nvSpPr>
        <p:spPr>
          <a:xfrm rot="5400000">
            <a:off x="2345523" y="3049141"/>
            <a:ext cx="383646" cy="3004780"/>
          </a:xfrm>
          <a:prstGeom prst="righ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colade fermante 5"/>
          <p:cNvSpPr/>
          <p:nvPr/>
        </p:nvSpPr>
        <p:spPr>
          <a:xfrm rot="5400000">
            <a:off x="6837911" y="3049141"/>
            <a:ext cx="383646" cy="3004780"/>
          </a:xfrm>
          <a:prstGeom prst="righ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1665027" y="5022376"/>
            <a:ext cx="162408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45%</a:t>
            </a:r>
            <a:endParaRPr lang="en-US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6217692" y="5163403"/>
            <a:ext cx="162408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16%</a:t>
            </a:r>
            <a:endParaRPr lang="en-US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779998" y="832513"/>
            <a:ext cx="80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RECAPITULATIF DES PRISES JOURNALIERES – </a:t>
            </a:r>
            <a:r>
              <a:rPr lang="en-US" b="1" dirty="0" err="1" smtClean="0">
                <a:solidFill>
                  <a:srgbClr val="0070C0"/>
                </a:solidFill>
              </a:rPr>
              <a:t>répartition</a:t>
            </a:r>
            <a:r>
              <a:rPr lang="en-US" b="1" dirty="0" smtClean="0">
                <a:solidFill>
                  <a:srgbClr val="0070C0"/>
                </a:solidFill>
              </a:rPr>
              <a:t> des </a:t>
            </a:r>
            <a:r>
              <a:rPr lang="en-US" b="1" dirty="0" err="1" smtClean="0">
                <a:solidFill>
                  <a:srgbClr val="0070C0"/>
                </a:solidFill>
              </a:rPr>
              <a:t>répondants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89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 smtClean="0"/>
              <a:t>Nombre de comprimés </a:t>
            </a:r>
            <a:r>
              <a:rPr lang="fr-FR" dirty="0" smtClean="0"/>
              <a:t>pris </a:t>
            </a:r>
            <a:r>
              <a:rPr lang="fr-FR" dirty="0" smtClean="0"/>
              <a:t>actuellement </a:t>
            </a:r>
            <a:r>
              <a:rPr lang="fr-FR" dirty="0"/>
              <a:t>par jour vs </a:t>
            </a:r>
            <a:r>
              <a:rPr lang="fr-FR" dirty="0" smtClean="0"/>
              <a:t>nombre </a:t>
            </a:r>
            <a:r>
              <a:rPr lang="fr-FR" dirty="0" smtClean="0"/>
              <a:t>maximum de </a:t>
            </a:r>
            <a:r>
              <a:rPr lang="fr-FR" dirty="0" smtClean="0"/>
              <a:t>comprimés souhaités </a:t>
            </a:r>
            <a:r>
              <a:rPr lang="fr-FR" sz="1400" dirty="0"/>
              <a:t>(=nombre limite au-dessus duquel cela devient pour vous une contrainte) </a:t>
            </a:r>
            <a:endParaRPr lang="fr-FR" sz="1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A43FA-B5B0-A941-AA16-C472E5260EE4}" type="slidenum">
              <a:rPr lang="en-US" noProof="0" smtClean="0"/>
              <a:pPr/>
              <a:t>28</a:t>
            </a:fld>
            <a:endParaRPr lang="en-US" noProof="0"/>
          </a:p>
        </p:txBody>
      </p:sp>
      <p:sp>
        <p:nvSpPr>
          <p:cNvPr id="6" name="Rectangle 5"/>
          <p:cNvSpPr/>
          <p:nvPr/>
        </p:nvSpPr>
        <p:spPr>
          <a:xfrm>
            <a:off x="458956" y="1394255"/>
            <a:ext cx="8433568" cy="121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algn="just" eaLnBrk="0" fontAlgn="base" hangingPunct="0">
              <a:buClr>
                <a:schemeClr val="tx1"/>
              </a:buClr>
              <a:buSzPct val="150000"/>
              <a:buFont typeface="Wingdings" pitchFamily="2" charset="2"/>
              <a:buNone/>
            </a:pPr>
            <a:r>
              <a:rPr kumimoji="1" lang="fr-FR" sz="1050" i="1" dirty="0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Q22. Au total, combien de comprimés </a:t>
            </a:r>
            <a:r>
              <a:rPr kumimoji="1" lang="fr-FR" sz="1050" i="1" dirty="0" err="1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prenez-vous</a:t>
            </a:r>
            <a:r>
              <a:rPr kumimoji="1" lang="fr-FR" sz="1050" i="1" dirty="0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 en moyenne par jour pour le traitement du  myélome et  de vos autres maladies, que ce traitement vous ait été prescrit par un médecin ou pris par vous-même ? </a:t>
            </a:r>
            <a:endParaRPr kumimoji="1" lang="fr-FR" sz="1050" i="1" dirty="0" smtClean="0">
              <a:solidFill>
                <a:schemeClr val="bg1">
                  <a:lumMod val="50000"/>
                </a:schemeClr>
              </a:solidFill>
              <a:ea typeface="Times New Roman"/>
              <a:cs typeface="Calibri"/>
            </a:endParaRPr>
          </a:p>
          <a:p>
            <a:pPr algn="just" eaLnBrk="0" fontAlgn="base" hangingPunct="0">
              <a:buClr>
                <a:schemeClr val="tx1"/>
              </a:buClr>
              <a:buSzPct val="150000"/>
              <a:buFont typeface="Wingdings" pitchFamily="2" charset="2"/>
              <a:buNone/>
            </a:pPr>
            <a:r>
              <a:rPr kumimoji="1" lang="fr-FR" sz="1050" i="1" dirty="0" smtClean="0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Q23</a:t>
            </a:r>
            <a:r>
              <a:rPr kumimoji="1" lang="fr-FR" sz="1050" i="1" dirty="0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. Au total, sur une journée, quel est pour vous le nombre maximum de comprimés que vous souhaiteriez prendre (=nombre limite au-dessus duquel cela devient pour vous une contrainte) ?</a:t>
            </a:r>
          </a:p>
          <a:p>
            <a:pPr algn="just" eaLnBrk="0" fontAlgn="base" hangingPunct="0">
              <a:buClr>
                <a:schemeClr val="tx1"/>
              </a:buClr>
              <a:buSzPct val="150000"/>
              <a:buFont typeface="Wingdings" pitchFamily="2" charset="2"/>
              <a:buNone/>
            </a:pPr>
            <a:endParaRPr kumimoji="1" lang="fr-FR" sz="1050" i="1" dirty="0">
              <a:solidFill>
                <a:schemeClr val="bg1">
                  <a:lumMod val="50000"/>
                </a:schemeClr>
              </a:solidFill>
              <a:ea typeface="Times New Roman"/>
              <a:cs typeface="Calibri"/>
            </a:endParaRPr>
          </a:p>
        </p:txBody>
      </p:sp>
      <p:pic>
        <p:nvPicPr>
          <p:cNvPr id="7" name="Image 2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85" y="1566930"/>
            <a:ext cx="270671" cy="2700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  <p:sp>
        <p:nvSpPr>
          <p:cNvPr id="5" name="ZoneTexte 4"/>
          <p:cNvSpPr txBox="1"/>
          <p:nvPr/>
        </p:nvSpPr>
        <p:spPr>
          <a:xfrm>
            <a:off x="2218677" y="2383066"/>
            <a:ext cx="6424561" cy="27699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002060"/>
                </a:solidFill>
              </a:rPr>
              <a:t>Nombre de comprimés pris actuellement </a:t>
            </a:r>
            <a:endParaRPr lang="fr-FR" sz="1200" b="1" dirty="0">
              <a:solidFill>
                <a:srgbClr val="00206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 rot="16200000">
            <a:off x="53267" y="3677978"/>
            <a:ext cx="1706276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002060"/>
                </a:solidFill>
              </a:rPr>
              <a:t>Nombre de comprimés </a:t>
            </a:r>
            <a:r>
              <a:rPr lang="fr-FR" sz="1200" b="1" dirty="0" smtClean="0">
                <a:solidFill>
                  <a:srgbClr val="002060"/>
                </a:solidFill>
              </a:rPr>
              <a:t>envisagé comme max</a:t>
            </a:r>
            <a:endParaRPr lang="fr-FR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175791"/>
              </p:ext>
            </p:extLst>
          </p:nvPr>
        </p:nvGraphicFramePr>
        <p:xfrm>
          <a:off x="1149790" y="2799923"/>
          <a:ext cx="7668715" cy="1877631"/>
        </p:xfrm>
        <a:graphic>
          <a:graphicData uri="http://schemas.openxmlformats.org/drawingml/2006/table">
            <a:tbl>
              <a:tblPr/>
              <a:tblGrid>
                <a:gridCol w="1191715"/>
                <a:gridCol w="1295400"/>
                <a:gridCol w="1295400"/>
                <a:gridCol w="1295400"/>
                <a:gridCol w="1295400"/>
                <a:gridCol w="1295400"/>
              </a:tblGrid>
              <a:tr h="261412">
                <a:tc>
                  <a:txBody>
                    <a:bodyPr/>
                    <a:lstStyle/>
                    <a:p>
                      <a:pPr algn="l" rtl="0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 à 3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/jour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D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4-5 cp/jour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D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6-10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/jour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D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11-15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/jour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D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Plus de 15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/jour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DFA"/>
                    </a:solidFill>
                  </a:tcPr>
                </a:tc>
              </a:tr>
              <a:tr h="261412">
                <a:tc>
                  <a:txBody>
                    <a:bodyPr/>
                    <a:lstStyle/>
                    <a:p>
                      <a:pPr algn="l" rtl="0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N=40</a:t>
                      </a:r>
                    </a:p>
                    <a:p>
                      <a:pPr algn="ctr" rtl="0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(22,5%)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N=40</a:t>
                      </a:r>
                    </a:p>
                    <a:p>
                      <a:pPr algn="ctr" rtl="0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(22,5%)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N=69</a:t>
                      </a:r>
                    </a:p>
                    <a:p>
                      <a:pPr algn="ctr" rtl="0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(39%)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N=21</a:t>
                      </a:r>
                    </a:p>
                    <a:p>
                      <a:pPr algn="ctr" rtl="0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(12%)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N=7</a:t>
                      </a:r>
                    </a:p>
                    <a:p>
                      <a:pPr algn="ctr" rtl="0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(4%)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12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à 3 </a:t>
                      </a:r>
                      <a:r>
                        <a:rPr lang="fr-F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/jour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70% 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(28)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13% </a:t>
                      </a:r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(5)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4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16%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(11)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4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(1)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4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14% </a:t>
                      </a:r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(1)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484"/>
                    </a:solidFill>
                  </a:tcPr>
                </a:tc>
              </a:tr>
              <a:tr h="249530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4-5 cp/jour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28%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(11)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FA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73%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(29)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19%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(13)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4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14%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4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484"/>
                    </a:solidFill>
                  </a:tcPr>
                </a:tc>
              </a:tr>
              <a:tr h="249530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6-10 cp/jour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FA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15% 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(6)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FA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49%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(34)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19%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(4)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4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57%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484"/>
                    </a:solidFill>
                  </a:tcPr>
                </a:tc>
              </a:tr>
              <a:tr h="249530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11-15 cp/jour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-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FA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-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FA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15%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(10)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FA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62%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(13)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484"/>
                    </a:solidFill>
                  </a:tcPr>
                </a:tc>
              </a:tr>
              <a:tr h="261412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Plus de 15 cp/jour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-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FA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-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FA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FA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-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FA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29%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A6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719618" y="5178582"/>
            <a:ext cx="589016" cy="235390"/>
          </a:xfrm>
          <a:prstGeom prst="rect">
            <a:avLst/>
          </a:prstGeom>
          <a:solidFill>
            <a:srgbClr val="F8F8A6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60%</a:t>
            </a:r>
            <a:endParaRPr lang="fr-FR" sz="14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2308632" y="5145127"/>
            <a:ext cx="65098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/>
              <a:t>d</a:t>
            </a:r>
            <a:r>
              <a:rPr lang="fr-FR" sz="1100" b="1" dirty="0" smtClean="0"/>
              <a:t>es p</a:t>
            </a:r>
            <a:r>
              <a:rPr lang="fr-FR" sz="1100" b="1" dirty="0" smtClean="0"/>
              <a:t>ersonnes sont prêtes à garder  le même nombre de comprimés que ce qu’elles pre</a:t>
            </a:r>
            <a:r>
              <a:rPr lang="fr-FR" sz="1100" b="1" dirty="0" smtClean="0"/>
              <a:t>nnent actuellement</a:t>
            </a:r>
            <a:endParaRPr lang="fr-FR" sz="1100" b="1" dirty="0"/>
          </a:p>
        </p:txBody>
      </p:sp>
      <p:sp>
        <p:nvSpPr>
          <p:cNvPr id="13" name="Rectangle 12"/>
          <p:cNvSpPr/>
          <p:nvPr/>
        </p:nvSpPr>
        <p:spPr>
          <a:xfrm>
            <a:off x="1719618" y="5601655"/>
            <a:ext cx="589016" cy="235390"/>
          </a:xfrm>
          <a:prstGeom prst="rect">
            <a:avLst/>
          </a:prstGeom>
          <a:solidFill>
            <a:srgbClr val="F87484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24%</a:t>
            </a:r>
            <a:endParaRPr lang="fr-FR" sz="14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2308633" y="5604733"/>
            <a:ext cx="50916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des p</a:t>
            </a:r>
            <a:r>
              <a:rPr lang="fr-FR" sz="1100" b="1" dirty="0" smtClean="0"/>
              <a:t>ersonnes souhaitent </a:t>
            </a:r>
            <a:r>
              <a:rPr lang="fr-FR" sz="1100" b="1" dirty="0" smtClean="0"/>
              <a:t>prendre moins de </a:t>
            </a:r>
            <a:r>
              <a:rPr lang="fr-FR" sz="1100" b="1" dirty="0" smtClean="0"/>
              <a:t>comprimés </a:t>
            </a:r>
            <a:r>
              <a:rPr lang="fr-FR" sz="1100" b="1" dirty="0" smtClean="0"/>
              <a:t>par jour</a:t>
            </a:r>
            <a:endParaRPr lang="fr-FR" sz="1100" b="1" dirty="0"/>
          </a:p>
        </p:txBody>
      </p:sp>
      <p:sp>
        <p:nvSpPr>
          <p:cNvPr id="15" name="Rectangle 14"/>
          <p:cNvSpPr/>
          <p:nvPr/>
        </p:nvSpPr>
        <p:spPr>
          <a:xfrm>
            <a:off x="1719617" y="6052820"/>
            <a:ext cx="589016" cy="235390"/>
          </a:xfrm>
          <a:prstGeom prst="rect">
            <a:avLst/>
          </a:prstGeom>
          <a:solidFill>
            <a:srgbClr val="9CFAB5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16%</a:t>
            </a:r>
            <a:endParaRPr lang="fr-FR" sz="14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2308632" y="6052820"/>
            <a:ext cx="633460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b="1" dirty="0"/>
              <a:t>d</a:t>
            </a:r>
            <a:r>
              <a:rPr lang="fr-FR" sz="1100" b="1" dirty="0" smtClean="0"/>
              <a:t>es p</a:t>
            </a:r>
            <a:r>
              <a:rPr lang="fr-FR" sz="1100" b="1" dirty="0" smtClean="0"/>
              <a:t>ersonnes pourraient prendre </a:t>
            </a:r>
            <a:r>
              <a:rPr lang="fr-FR" sz="1100" b="1" dirty="0" smtClean="0"/>
              <a:t>plus  de </a:t>
            </a:r>
            <a:r>
              <a:rPr lang="fr-FR" sz="1100" b="1" dirty="0" smtClean="0"/>
              <a:t>comprimés </a:t>
            </a:r>
            <a:r>
              <a:rPr lang="fr-FR" sz="1100" b="1" dirty="0" smtClean="0"/>
              <a:t>par </a:t>
            </a:r>
            <a:r>
              <a:rPr lang="fr-FR" sz="1100" b="1" dirty="0" smtClean="0"/>
              <a:t>jour que ce qu’elles prennent actuellement </a:t>
            </a:r>
            <a:endParaRPr lang="fr-FR" sz="1100" b="1" dirty="0"/>
          </a:p>
        </p:txBody>
      </p:sp>
      <p:sp>
        <p:nvSpPr>
          <p:cNvPr id="17" name="Rectangle 16"/>
          <p:cNvSpPr/>
          <p:nvPr/>
        </p:nvSpPr>
        <p:spPr>
          <a:xfrm>
            <a:off x="0" y="6654297"/>
            <a:ext cx="1530036" cy="203703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i="1" dirty="0" smtClean="0"/>
              <a:t>177 répondants =100%</a:t>
            </a:r>
            <a:endParaRPr lang="fr-FR" sz="1100" b="1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323620" y="5145127"/>
            <a:ext cx="120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Au global: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25283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4. Prise </a:t>
            </a:r>
            <a:r>
              <a:rPr lang="fr-FR" dirty="0" smtClean="0"/>
              <a:t>en charge et observance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A43FA-B5B0-A941-AA16-C472E5260EE4}" type="slidenum">
              <a:rPr lang="en-US" noProof="0" smtClean="0"/>
              <a:pPr/>
              <a:t>29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85077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èche vers le bas 14"/>
          <p:cNvSpPr/>
          <p:nvPr/>
        </p:nvSpPr>
        <p:spPr>
          <a:xfrm>
            <a:off x="7173991" y="4273412"/>
            <a:ext cx="766917" cy="693174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A43FA-B5B0-A941-AA16-C472E5260EE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+mn-lt"/>
              </a:rPr>
              <a:t>Les personnes qui se sont connectées sur l’enquête</a:t>
            </a:r>
            <a:endParaRPr lang="fr-FR" sz="2400" dirty="0"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1708" y="2845873"/>
            <a:ext cx="2930421" cy="15863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1600" b="1" dirty="0" smtClean="0"/>
          </a:p>
          <a:p>
            <a:pPr algn="ctr"/>
            <a:endParaRPr lang="fr-FR" sz="1600" b="1" dirty="0"/>
          </a:p>
          <a:p>
            <a:pPr algn="ctr"/>
            <a:r>
              <a:rPr lang="fr-FR" sz="1600" b="1" dirty="0" smtClean="0"/>
              <a:t>38 </a:t>
            </a:r>
            <a:r>
              <a:rPr lang="fr-FR" sz="1600" b="1" dirty="0" smtClean="0"/>
              <a:t>questionnaires</a:t>
            </a:r>
          </a:p>
          <a:p>
            <a:pPr algn="ctr"/>
            <a:r>
              <a:rPr lang="fr-FR" sz="1600" b="1" dirty="0" smtClean="0"/>
              <a:t> incomplets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525066" y="2889795"/>
            <a:ext cx="2625011" cy="15663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1600" b="1" dirty="0" smtClean="0">
              <a:solidFill>
                <a:schemeClr val="tx1"/>
              </a:solidFill>
            </a:endParaRPr>
          </a:p>
          <a:p>
            <a:pPr marL="342900" indent="-342900" algn="ctr">
              <a:buAutoNum type="arabicPlain" startAt="161"/>
            </a:pPr>
            <a:r>
              <a:rPr lang="fr-FR" sz="1600" b="1" dirty="0" smtClean="0">
                <a:solidFill>
                  <a:schemeClr val="tx1"/>
                </a:solidFill>
              </a:rPr>
              <a:t>personnes </a:t>
            </a:r>
            <a:r>
              <a:rPr lang="fr-FR" sz="1600" b="1" dirty="0" smtClean="0">
                <a:solidFill>
                  <a:schemeClr val="tx1"/>
                </a:solidFill>
              </a:rPr>
              <a:t>ne répondaient pas au critère d’inclusion </a:t>
            </a:r>
            <a:r>
              <a:rPr lang="fr-FR" sz="1600" b="1" dirty="0" smtClean="0">
                <a:solidFill>
                  <a:schemeClr val="tx1"/>
                </a:solidFill>
              </a:rPr>
              <a:t/>
            </a:r>
            <a:br>
              <a:rPr lang="fr-FR" sz="1600" b="1" dirty="0" smtClean="0">
                <a:solidFill>
                  <a:schemeClr val="tx1"/>
                </a:solidFill>
              </a:rPr>
            </a:br>
            <a:r>
              <a:rPr lang="fr-FR" sz="1100" b="1" dirty="0" smtClean="0">
                <a:solidFill>
                  <a:schemeClr val="tx1"/>
                </a:solidFill>
              </a:rPr>
              <a:t>(sous </a:t>
            </a:r>
            <a:r>
              <a:rPr lang="fr-FR" sz="1100" b="1" dirty="0" smtClean="0">
                <a:solidFill>
                  <a:schemeClr val="tx1"/>
                </a:solidFill>
              </a:rPr>
              <a:t>TTT actuellement pour le myélome</a:t>
            </a:r>
            <a:r>
              <a:rPr lang="fr-FR" sz="1050" dirty="0" smtClean="0">
                <a:solidFill>
                  <a:schemeClr val="tx1"/>
                </a:solidFill>
              </a:rPr>
              <a:t>)</a:t>
            </a:r>
            <a:endParaRPr lang="fr-FR" sz="1100" b="1" dirty="0" smtClean="0">
              <a:solidFill>
                <a:schemeClr val="tx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76456" y="2225645"/>
            <a:ext cx="8284086" cy="44267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376 personnes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287862" y="2877454"/>
            <a:ext cx="2462779" cy="157876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fr-FR" sz="1600" b="1" dirty="0" smtClean="0">
              <a:solidFill>
                <a:schemeClr val="bg1"/>
              </a:solidFill>
            </a:endParaRPr>
          </a:p>
          <a:p>
            <a:pPr algn="ctr"/>
            <a:endParaRPr lang="fr-FR" sz="1600" b="1" dirty="0">
              <a:solidFill>
                <a:schemeClr val="bg1"/>
              </a:solidFill>
            </a:endParaRPr>
          </a:p>
          <a:p>
            <a:pPr algn="ctr"/>
            <a:endParaRPr lang="fr-FR" sz="1600" b="1" dirty="0" smtClean="0">
              <a:solidFill>
                <a:schemeClr val="bg1"/>
              </a:solidFill>
            </a:endParaRPr>
          </a:p>
          <a:p>
            <a:pPr algn="ctr"/>
            <a:endParaRPr lang="fr-FR" sz="1600" b="1" dirty="0">
              <a:solidFill>
                <a:schemeClr val="bg1"/>
              </a:solidFill>
            </a:endParaRPr>
          </a:p>
          <a:p>
            <a:pPr algn="ctr"/>
            <a:endParaRPr lang="fr-FR" sz="1600" b="1" dirty="0" smtClean="0">
              <a:solidFill>
                <a:schemeClr val="bg1"/>
              </a:solidFill>
            </a:endParaRPr>
          </a:p>
          <a:p>
            <a:pPr algn="ctr"/>
            <a:endParaRPr lang="fr-FR" sz="1600" b="1" dirty="0" smtClean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488" y="1795952"/>
            <a:ext cx="8926982" cy="38542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6447246" y="5065147"/>
            <a:ext cx="216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Incluses </a:t>
            </a:r>
            <a:r>
              <a:rPr lang="fr-FR" dirty="0" smtClean="0"/>
              <a:t>dans l’étude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499190" y="3315861"/>
            <a:ext cx="2165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177 personnes qualifiées </a:t>
            </a:r>
            <a:endParaRPr lang="fr-F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16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aphique 14"/>
          <p:cNvGraphicFramePr/>
          <p:nvPr>
            <p:extLst>
              <p:ext uri="{D42A27DB-BD31-4B8C-83A1-F6EECF244321}">
                <p14:modId xmlns:p14="http://schemas.microsoft.com/office/powerpoint/2010/main" val="2837063408"/>
              </p:ext>
            </p:extLst>
          </p:nvPr>
        </p:nvGraphicFramePr>
        <p:xfrm>
          <a:off x="744405" y="2061210"/>
          <a:ext cx="9073424" cy="4907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aphique 15"/>
          <p:cNvGraphicFramePr/>
          <p:nvPr>
            <p:extLst>
              <p:ext uri="{D42A27DB-BD31-4B8C-83A1-F6EECF244321}">
                <p14:modId xmlns:p14="http://schemas.microsoft.com/office/powerpoint/2010/main" val="1972730181"/>
              </p:ext>
            </p:extLst>
          </p:nvPr>
        </p:nvGraphicFramePr>
        <p:xfrm>
          <a:off x="3849954" y="2126378"/>
          <a:ext cx="9073424" cy="4907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aphique 16"/>
          <p:cNvGraphicFramePr/>
          <p:nvPr>
            <p:extLst>
              <p:ext uri="{D42A27DB-BD31-4B8C-83A1-F6EECF244321}">
                <p14:modId xmlns:p14="http://schemas.microsoft.com/office/powerpoint/2010/main" val="4191594076"/>
              </p:ext>
            </p:extLst>
          </p:nvPr>
        </p:nvGraphicFramePr>
        <p:xfrm>
          <a:off x="-2150733" y="2074571"/>
          <a:ext cx="9073424" cy="4907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Médecins </a:t>
            </a:r>
            <a:r>
              <a:rPr lang="fr-FR" dirty="0" smtClean="0"/>
              <a:t>en charge de la prescription des </a:t>
            </a:r>
            <a:r>
              <a:rPr lang="fr-FR" dirty="0" smtClean="0"/>
              <a:t>traitements : </a:t>
            </a:r>
            <a:r>
              <a:rPr lang="fr-FR" b="0" i="1" dirty="0" smtClean="0"/>
              <a:t>spécialistes du myélome et médecin généraliste sont les principaux prescripteurs </a:t>
            </a:r>
            <a:endParaRPr lang="fr-FR" b="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A43FA-B5B0-A941-AA16-C472E5260EE4}" type="slidenum">
              <a:rPr lang="en-US" noProof="0" smtClean="0"/>
              <a:pPr/>
              <a:t>30</a:t>
            </a:fld>
            <a:endParaRPr lang="en-US" noProof="0"/>
          </a:p>
        </p:txBody>
      </p:sp>
      <p:sp>
        <p:nvSpPr>
          <p:cNvPr id="6" name="Rectangle 5"/>
          <p:cNvSpPr/>
          <p:nvPr/>
        </p:nvSpPr>
        <p:spPr>
          <a:xfrm>
            <a:off x="458955" y="1494181"/>
            <a:ext cx="762578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algn="just" eaLnBrk="0" fontAlgn="base" hangingPunct="0">
              <a:buClr>
                <a:schemeClr val="tx1"/>
              </a:buClr>
              <a:buSzPct val="150000"/>
              <a:buFont typeface="Wingdings" pitchFamily="2" charset="2"/>
              <a:buNone/>
            </a:pPr>
            <a:r>
              <a:rPr kumimoji="1" lang="fr-FR" sz="1050" i="1" dirty="0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Q24. Parmi les médecins suivants, quels sont ceux qui vous prescrivent actuellement des médicaments </a:t>
            </a:r>
          </a:p>
        </p:txBody>
      </p:sp>
      <p:pic>
        <p:nvPicPr>
          <p:cNvPr id="7" name="Image 2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85" y="1498690"/>
            <a:ext cx="270671" cy="2700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  <p:sp>
        <p:nvSpPr>
          <p:cNvPr id="8" name="Rectangle 7"/>
          <p:cNvSpPr/>
          <p:nvPr/>
        </p:nvSpPr>
        <p:spPr>
          <a:xfrm>
            <a:off x="0" y="6654297"/>
            <a:ext cx="1530036" cy="203703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i="1" dirty="0" smtClean="0"/>
              <a:t>177 répondants =100%</a:t>
            </a:r>
            <a:endParaRPr lang="fr-FR" sz="1100" b="1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576029" y="2144496"/>
            <a:ext cx="2556000" cy="276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Pour le myélome n=177</a:t>
            </a:r>
            <a:endParaRPr lang="fr-FR" sz="12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3451013" y="2128392"/>
            <a:ext cx="2556000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Pour vos autres maladies n=127</a:t>
            </a:r>
            <a:endParaRPr lang="fr-FR" sz="12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6382327" y="2105605"/>
            <a:ext cx="2556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Pour les TTT complémentaires n=58 </a:t>
            </a:r>
            <a:endParaRPr lang="fr-FR" sz="1200" b="1" dirty="0"/>
          </a:p>
        </p:txBody>
      </p:sp>
      <p:grpSp>
        <p:nvGrpSpPr>
          <p:cNvPr id="19" name="Groupe 18"/>
          <p:cNvGrpSpPr/>
          <p:nvPr/>
        </p:nvGrpSpPr>
        <p:grpSpPr>
          <a:xfrm>
            <a:off x="2005780" y="4023232"/>
            <a:ext cx="1217253" cy="215444"/>
            <a:chOff x="6523536" y="5954420"/>
            <a:chExt cx="1217253" cy="215444"/>
          </a:xfrm>
        </p:grpSpPr>
        <p:sp>
          <p:nvSpPr>
            <p:cNvPr id="20" name="Rectangle 19"/>
            <p:cNvSpPr/>
            <p:nvPr/>
          </p:nvSpPr>
          <p:spPr>
            <a:xfrm>
              <a:off x="6658441" y="5954420"/>
              <a:ext cx="108234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fr-FR" sz="800" dirty="0" smtClean="0"/>
                <a:t>+ 10  </a:t>
              </a:r>
              <a:r>
                <a:rPr lang="fr-FR" sz="800" dirty="0" err="1" smtClean="0"/>
                <a:t>cp</a:t>
              </a:r>
              <a:r>
                <a:rPr lang="fr-FR" sz="800" dirty="0" smtClean="0"/>
                <a:t> par jour: 14%</a:t>
              </a:r>
              <a:endParaRPr lang="fr-FR" sz="800" dirty="0"/>
            </a:p>
          </p:txBody>
        </p:sp>
        <p:sp>
          <p:nvSpPr>
            <p:cNvPr id="21" name="Flèche droite 20"/>
            <p:cNvSpPr/>
            <p:nvPr/>
          </p:nvSpPr>
          <p:spPr>
            <a:xfrm>
              <a:off x="6523536" y="6018604"/>
              <a:ext cx="89640" cy="123111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5109538" y="3324272"/>
            <a:ext cx="1217253" cy="215444"/>
            <a:chOff x="6523536" y="5954420"/>
            <a:chExt cx="1217253" cy="215444"/>
          </a:xfrm>
        </p:grpSpPr>
        <p:sp>
          <p:nvSpPr>
            <p:cNvPr id="23" name="Rectangle 22"/>
            <p:cNvSpPr/>
            <p:nvPr/>
          </p:nvSpPr>
          <p:spPr>
            <a:xfrm>
              <a:off x="6658441" y="5954420"/>
              <a:ext cx="108234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fr-FR" sz="800" dirty="0" smtClean="0"/>
                <a:t>+ 10  </a:t>
              </a:r>
              <a:r>
                <a:rPr lang="fr-FR" sz="800" dirty="0" err="1" smtClean="0"/>
                <a:t>cp</a:t>
              </a:r>
              <a:r>
                <a:rPr lang="fr-FR" sz="800" dirty="0" smtClean="0"/>
                <a:t> par jour: 50%</a:t>
              </a:r>
              <a:endParaRPr lang="fr-FR" sz="800" dirty="0"/>
            </a:p>
          </p:txBody>
        </p:sp>
        <p:sp>
          <p:nvSpPr>
            <p:cNvPr id="24" name="Flèche droite 23"/>
            <p:cNvSpPr/>
            <p:nvPr/>
          </p:nvSpPr>
          <p:spPr>
            <a:xfrm>
              <a:off x="6523536" y="6018604"/>
              <a:ext cx="89640" cy="123111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5576129" y="2756435"/>
            <a:ext cx="1217253" cy="338554"/>
            <a:chOff x="6523536" y="5954420"/>
            <a:chExt cx="1217253" cy="338554"/>
          </a:xfrm>
        </p:grpSpPr>
        <p:sp>
          <p:nvSpPr>
            <p:cNvPr id="26" name="Rectangle 25"/>
            <p:cNvSpPr/>
            <p:nvPr/>
          </p:nvSpPr>
          <p:spPr>
            <a:xfrm>
              <a:off x="6658441" y="5954420"/>
              <a:ext cx="108234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fr-FR" sz="800" dirty="0" smtClean="0"/>
                <a:t>+ 10  </a:t>
              </a:r>
              <a:r>
                <a:rPr lang="fr-FR" sz="800" dirty="0" err="1" smtClean="0"/>
                <a:t>cp</a:t>
              </a:r>
              <a:r>
                <a:rPr lang="fr-FR" sz="800" dirty="0" smtClean="0"/>
                <a:t> par jour: 45%</a:t>
              </a:r>
            </a:p>
            <a:p>
              <a:r>
                <a:rPr lang="fr-FR" sz="800" dirty="0" smtClean="0"/>
                <a:t>6-10 </a:t>
              </a:r>
              <a:r>
                <a:rPr lang="fr-FR" sz="800" dirty="0" err="1" smtClean="0"/>
                <a:t>cp</a:t>
              </a:r>
              <a:r>
                <a:rPr lang="fr-FR" sz="800" dirty="0" smtClean="0"/>
                <a:t>/jour: 85%</a:t>
              </a:r>
              <a:endParaRPr lang="fr-FR" sz="800" dirty="0"/>
            </a:p>
          </p:txBody>
        </p:sp>
        <p:sp>
          <p:nvSpPr>
            <p:cNvPr id="27" name="Flèche droite 26"/>
            <p:cNvSpPr/>
            <p:nvPr/>
          </p:nvSpPr>
          <p:spPr>
            <a:xfrm>
              <a:off x="6523536" y="6018604"/>
              <a:ext cx="89640" cy="123111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4927844" y="3592541"/>
            <a:ext cx="1217253" cy="215444"/>
            <a:chOff x="6523536" y="5954420"/>
            <a:chExt cx="1217253" cy="215444"/>
          </a:xfrm>
        </p:grpSpPr>
        <p:sp>
          <p:nvSpPr>
            <p:cNvPr id="29" name="Rectangle 28"/>
            <p:cNvSpPr/>
            <p:nvPr/>
          </p:nvSpPr>
          <p:spPr>
            <a:xfrm>
              <a:off x="6658441" y="5954420"/>
              <a:ext cx="108234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fr-FR" sz="800" dirty="0" smtClean="0"/>
                <a:t>+ 10  </a:t>
              </a:r>
              <a:r>
                <a:rPr lang="fr-FR" sz="800" dirty="0" err="1" smtClean="0"/>
                <a:t>cp</a:t>
              </a:r>
              <a:r>
                <a:rPr lang="fr-FR" sz="800" dirty="0" smtClean="0"/>
                <a:t> par jour: 15%</a:t>
              </a:r>
              <a:endParaRPr lang="fr-FR" sz="800" dirty="0"/>
            </a:p>
          </p:txBody>
        </p:sp>
        <p:sp>
          <p:nvSpPr>
            <p:cNvPr id="30" name="Flèche droite 29"/>
            <p:cNvSpPr/>
            <p:nvPr/>
          </p:nvSpPr>
          <p:spPr>
            <a:xfrm>
              <a:off x="6523536" y="6018604"/>
              <a:ext cx="89640" cy="123111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8140999" y="4340261"/>
            <a:ext cx="1082348" cy="215444"/>
            <a:chOff x="6523536" y="5972437"/>
            <a:chExt cx="1082348" cy="215444"/>
          </a:xfrm>
        </p:grpSpPr>
        <p:sp>
          <p:nvSpPr>
            <p:cNvPr id="32" name="Rectangle 31"/>
            <p:cNvSpPr/>
            <p:nvPr/>
          </p:nvSpPr>
          <p:spPr>
            <a:xfrm>
              <a:off x="6523536" y="5972437"/>
              <a:ext cx="108234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fr-FR" sz="800" dirty="0" smtClean="0"/>
                <a:t>+ 10  </a:t>
              </a:r>
              <a:r>
                <a:rPr lang="fr-FR" sz="800" dirty="0" err="1" smtClean="0"/>
                <a:t>cp</a:t>
              </a:r>
              <a:r>
                <a:rPr lang="fr-FR" sz="800" dirty="0" smtClean="0"/>
                <a:t> par jour: 31%</a:t>
              </a:r>
              <a:endParaRPr lang="fr-FR" sz="800" dirty="0"/>
            </a:p>
          </p:txBody>
        </p:sp>
        <p:sp>
          <p:nvSpPr>
            <p:cNvPr id="33" name="Flèche droite 32"/>
            <p:cNvSpPr/>
            <p:nvPr/>
          </p:nvSpPr>
          <p:spPr>
            <a:xfrm>
              <a:off x="6523536" y="6018604"/>
              <a:ext cx="89640" cy="123111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</p:grpSp>
    </p:spTree>
    <p:extLst>
      <p:ext uri="{BB962C8B-B14F-4D97-AF65-F5344CB8AC3E}">
        <p14:creationId xmlns:p14="http://schemas.microsoft.com/office/powerpoint/2010/main" val="8785275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aphique 16"/>
          <p:cNvGraphicFramePr/>
          <p:nvPr>
            <p:extLst>
              <p:ext uri="{D42A27DB-BD31-4B8C-83A1-F6EECF244321}">
                <p14:modId xmlns:p14="http://schemas.microsoft.com/office/powerpoint/2010/main" val="2299755226"/>
              </p:ext>
            </p:extLst>
          </p:nvPr>
        </p:nvGraphicFramePr>
        <p:xfrm>
          <a:off x="3298570" y="2978750"/>
          <a:ext cx="9073424" cy="4907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 smtClean="0"/>
              <a:t>Connaissance des recommandations sur la prise des </a:t>
            </a:r>
            <a:r>
              <a:rPr lang="fr-FR" sz="2000" dirty="0" smtClean="0"/>
              <a:t>TTT : </a:t>
            </a:r>
            <a:r>
              <a:rPr lang="fr-FR" b="0" i="1" dirty="0" smtClean="0"/>
              <a:t>une large majorité déclare bien connaître les recommandations de prise des traitements. Des informations apportées par les prescripteurs : spécialistes au premier pla</a:t>
            </a:r>
            <a:r>
              <a:rPr lang="fr-FR" b="0" i="1" dirty="0" smtClean="0"/>
              <a:t>n, devant les</a:t>
            </a:r>
            <a:r>
              <a:rPr lang="fr-FR" b="0" i="1" dirty="0" smtClean="0"/>
              <a:t> médecins généralistes, loin devant les pharmaciens de ville et infirmières</a:t>
            </a:r>
            <a:endParaRPr lang="fr-FR" b="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A43FA-B5B0-A941-AA16-C472E5260EE4}" type="slidenum">
              <a:rPr lang="en-US" noProof="0" smtClean="0"/>
              <a:pPr/>
              <a:t>31</a:t>
            </a:fld>
            <a:endParaRPr lang="en-US" noProof="0"/>
          </a:p>
        </p:txBody>
      </p:sp>
      <p:pic>
        <p:nvPicPr>
          <p:cNvPr id="7" name="Image 2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85" y="1498690"/>
            <a:ext cx="270671" cy="2700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  <p:sp>
        <p:nvSpPr>
          <p:cNvPr id="8" name="Rectangle 7"/>
          <p:cNvSpPr/>
          <p:nvPr/>
        </p:nvSpPr>
        <p:spPr>
          <a:xfrm>
            <a:off x="0" y="6654297"/>
            <a:ext cx="1530036" cy="203703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i="1" dirty="0" smtClean="0"/>
              <a:t>177 répondants =100%</a:t>
            </a:r>
            <a:endParaRPr lang="fr-FR" sz="1100" b="1" i="1" dirty="0"/>
          </a:p>
        </p:txBody>
      </p:sp>
      <p:sp>
        <p:nvSpPr>
          <p:cNvPr id="5" name="Rectangle 4"/>
          <p:cNvSpPr/>
          <p:nvPr/>
        </p:nvSpPr>
        <p:spPr>
          <a:xfrm>
            <a:off x="458955" y="1494181"/>
            <a:ext cx="703731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algn="just" eaLnBrk="0" fontAlgn="base" hangingPunct="0">
              <a:buClr>
                <a:schemeClr val="tx1"/>
              </a:buClr>
              <a:buSzPct val="150000"/>
              <a:buFont typeface="Wingdings" pitchFamily="2" charset="2"/>
              <a:buNone/>
            </a:pPr>
            <a:r>
              <a:rPr kumimoji="1" lang="fr-FR" sz="1050" i="1" dirty="0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Q26a. De façon générale, connaissez-vous les  recommandations de prise de vos traitements …? </a:t>
            </a:r>
          </a:p>
        </p:txBody>
      </p:sp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val="3731795704"/>
              </p:ext>
            </p:extLst>
          </p:nvPr>
        </p:nvGraphicFramePr>
        <p:xfrm>
          <a:off x="-172934" y="1815086"/>
          <a:ext cx="4707989" cy="3689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Image 2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556" y="3254653"/>
            <a:ext cx="270671" cy="2700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  <p:sp>
        <p:nvSpPr>
          <p:cNvPr id="6" name="ZoneTexte 5"/>
          <p:cNvSpPr txBox="1"/>
          <p:nvPr/>
        </p:nvSpPr>
        <p:spPr>
          <a:xfrm>
            <a:off x="1603927" y="3430406"/>
            <a:ext cx="112263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Niveau de connaissance </a:t>
            </a:r>
            <a:endParaRPr lang="fr-FR" sz="1000" b="1" dirty="0"/>
          </a:p>
        </p:txBody>
      </p:sp>
      <p:sp>
        <p:nvSpPr>
          <p:cNvPr id="10" name="Rectangle 9"/>
          <p:cNvSpPr/>
          <p:nvPr/>
        </p:nvSpPr>
        <p:spPr>
          <a:xfrm>
            <a:off x="5163127" y="3181904"/>
            <a:ext cx="3860800" cy="3375914"/>
          </a:xfrm>
          <a:prstGeom prst="rect">
            <a:avLst/>
          </a:prstGeom>
          <a:noFill/>
          <a:ln w="95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163127" y="3181904"/>
            <a:ext cx="3860800" cy="4154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7" tIns="45713" rIns="91427" bIns="45713"/>
          <a:lstStyle/>
          <a:p>
            <a:pPr algn="just" eaLnBrk="0" fontAlgn="base" hangingPunct="0">
              <a:buClr>
                <a:schemeClr val="tx1"/>
              </a:buClr>
              <a:buSzPct val="150000"/>
              <a:buFont typeface="Wingdings" pitchFamily="2" charset="2"/>
              <a:buNone/>
            </a:pPr>
            <a:r>
              <a:rPr kumimoji="1" lang="fr-FR" sz="1050" i="1" dirty="0">
                <a:solidFill>
                  <a:schemeClr val="bg1"/>
                </a:solidFill>
                <a:ea typeface="Times New Roman"/>
                <a:cs typeface="Calibri"/>
              </a:rPr>
              <a:t>Q26b. Qui vous apporte en général les informations sur les  recommandations de prise de vos traitements ? 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2936101" y="4762139"/>
            <a:ext cx="1217253" cy="338554"/>
            <a:chOff x="6523536" y="5954420"/>
            <a:chExt cx="1217253" cy="338554"/>
          </a:xfrm>
        </p:grpSpPr>
        <p:sp>
          <p:nvSpPr>
            <p:cNvPr id="14" name="Rectangle 13"/>
            <p:cNvSpPr/>
            <p:nvPr/>
          </p:nvSpPr>
          <p:spPr>
            <a:xfrm>
              <a:off x="6658441" y="5954420"/>
              <a:ext cx="108234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fr-FR" sz="800" dirty="0" smtClean="0"/>
                <a:t>+ 10  </a:t>
              </a:r>
              <a:r>
                <a:rPr lang="fr-FR" sz="800" dirty="0" err="1" smtClean="0"/>
                <a:t>cp</a:t>
              </a:r>
              <a:r>
                <a:rPr lang="fr-FR" sz="800" dirty="0" smtClean="0"/>
                <a:t> par jour: 43%</a:t>
              </a:r>
            </a:p>
            <a:p>
              <a:r>
                <a:rPr lang="fr-FR" sz="800" dirty="0" smtClean="0"/>
                <a:t>1-3 </a:t>
              </a:r>
              <a:r>
                <a:rPr lang="fr-FR" sz="800" dirty="0" err="1" smtClean="0"/>
                <a:t>cp</a:t>
              </a:r>
              <a:r>
                <a:rPr lang="fr-FR" sz="800" dirty="0"/>
                <a:t> </a:t>
              </a:r>
              <a:r>
                <a:rPr lang="fr-FR" sz="800" dirty="0" smtClean="0"/>
                <a:t>par jour :  78%</a:t>
              </a:r>
              <a:endParaRPr lang="fr-FR" sz="800" dirty="0"/>
            </a:p>
          </p:txBody>
        </p:sp>
        <p:sp>
          <p:nvSpPr>
            <p:cNvPr id="15" name="Flèche droite 14"/>
            <p:cNvSpPr/>
            <p:nvPr/>
          </p:nvSpPr>
          <p:spPr>
            <a:xfrm>
              <a:off x="6523536" y="6018604"/>
              <a:ext cx="89640" cy="123111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312783" y="3444228"/>
            <a:ext cx="1217253" cy="215444"/>
            <a:chOff x="6523536" y="5954420"/>
            <a:chExt cx="1217253" cy="215444"/>
          </a:xfrm>
        </p:grpSpPr>
        <p:sp>
          <p:nvSpPr>
            <p:cNvPr id="18" name="Rectangle 17"/>
            <p:cNvSpPr/>
            <p:nvPr/>
          </p:nvSpPr>
          <p:spPr>
            <a:xfrm>
              <a:off x="6658441" y="5954420"/>
              <a:ext cx="108234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fr-FR" sz="800" dirty="0" smtClean="0"/>
                <a:t>+ 10  </a:t>
              </a:r>
              <a:r>
                <a:rPr lang="fr-FR" sz="800" dirty="0" err="1" smtClean="0"/>
                <a:t>cp</a:t>
              </a:r>
              <a:r>
                <a:rPr lang="fr-FR" sz="800" dirty="0" smtClean="0"/>
                <a:t> par jour: 57%</a:t>
              </a:r>
              <a:endParaRPr lang="fr-FR" sz="800" dirty="0"/>
            </a:p>
          </p:txBody>
        </p:sp>
        <p:sp>
          <p:nvSpPr>
            <p:cNvPr id="19" name="Flèche droite 18"/>
            <p:cNvSpPr/>
            <p:nvPr/>
          </p:nvSpPr>
          <p:spPr>
            <a:xfrm>
              <a:off x="6523536" y="6018604"/>
              <a:ext cx="89640" cy="123111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7709729" y="4610879"/>
            <a:ext cx="1217253" cy="215444"/>
            <a:chOff x="6523536" y="5954420"/>
            <a:chExt cx="1217253" cy="215444"/>
          </a:xfrm>
        </p:grpSpPr>
        <p:sp>
          <p:nvSpPr>
            <p:cNvPr id="21" name="Rectangle 20"/>
            <p:cNvSpPr/>
            <p:nvPr/>
          </p:nvSpPr>
          <p:spPr>
            <a:xfrm>
              <a:off x="6658441" y="5954420"/>
              <a:ext cx="108234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fr-FR" sz="800" dirty="0" smtClean="0"/>
                <a:t>+ 10  </a:t>
              </a:r>
              <a:r>
                <a:rPr lang="fr-FR" sz="800" dirty="0" err="1" smtClean="0"/>
                <a:t>cp</a:t>
              </a:r>
              <a:r>
                <a:rPr lang="fr-FR" sz="800" dirty="0" smtClean="0"/>
                <a:t> par jour: 29%</a:t>
              </a:r>
              <a:endParaRPr lang="fr-FR" sz="800" dirty="0"/>
            </a:p>
          </p:txBody>
        </p:sp>
        <p:sp>
          <p:nvSpPr>
            <p:cNvPr id="22" name="Flèche droite 21"/>
            <p:cNvSpPr/>
            <p:nvPr/>
          </p:nvSpPr>
          <p:spPr>
            <a:xfrm>
              <a:off x="6523536" y="6018604"/>
              <a:ext cx="89640" cy="123111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7406501" y="5545270"/>
            <a:ext cx="1143514" cy="215444"/>
            <a:chOff x="6523536" y="5954420"/>
            <a:chExt cx="1143514" cy="215444"/>
          </a:xfrm>
        </p:grpSpPr>
        <p:sp>
          <p:nvSpPr>
            <p:cNvPr id="24" name="Rectangle 23"/>
            <p:cNvSpPr/>
            <p:nvPr/>
          </p:nvSpPr>
          <p:spPr>
            <a:xfrm>
              <a:off x="6658441" y="5954420"/>
              <a:ext cx="1008609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fr-FR" sz="800" dirty="0" smtClean="0"/>
                <a:t>+ 10  </a:t>
              </a:r>
              <a:r>
                <a:rPr lang="fr-FR" sz="800" dirty="0" err="1" smtClean="0"/>
                <a:t>cp</a:t>
              </a:r>
              <a:r>
                <a:rPr lang="fr-FR" sz="800" dirty="0" smtClean="0"/>
                <a:t> par jour:4%</a:t>
              </a:r>
              <a:endParaRPr lang="fr-FR" sz="800" dirty="0"/>
            </a:p>
          </p:txBody>
        </p:sp>
        <p:sp>
          <p:nvSpPr>
            <p:cNvPr id="25" name="Flèche droite 24"/>
            <p:cNvSpPr/>
            <p:nvPr/>
          </p:nvSpPr>
          <p:spPr>
            <a:xfrm>
              <a:off x="6523536" y="6018604"/>
              <a:ext cx="89640" cy="123111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</p:grpSp>
    </p:spTree>
    <p:extLst>
      <p:ext uri="{BB962C8B-B14F-4D97-AF65-F5344CB8AC3E}">
        <p14:creationId xmlns:p14="http://schemas.microsoft.com/office/powerpoint/2010/main" val="3021213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Suivi des consignes de prise des </a:t>
            </a:r>
            <a:r>
              <a:rPr lang="fr-FR" dirty="0" smtClean="0"/>
              <a:t>TTT : </a:t>
            </a:r>
            <a:r>
              <a:rPr lang="fr-FR" b="0" i="1" dirty="0" smtClean="0"/>
              <a:t>des répondants très majoritairement bons observant (7 sur 10) </a:t>
            </a:r>
            <a:endParaRPr lang="fr-FR" b="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A43FA-B5B0-A941-AA16-C472E5260EE4}" type="slidenum">
              <a:rPr lang="en-US" noProof="0" smtClean="0"/>
              <a:pPr/>
              <a:t>32</a:t>
            </a:fld>
            <a:endParaRPr lang="en-US" noProof="0"/>
          </a:p>
        </p:txBody>
      </p:sp>
      <p:pic>
        <p:nvPicPr>
          <p:cNvPr id="7" name="Image 2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85" y="1494181"/>
            <a:ext cx="270671" cy="2700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  <p:sp>
        <p:nvSpPr>
          <p:cNvPr id="8" name="Rectangle 7"/>
          <p:cNvSpPr/>
          <p:nvPr/>
        </p:nvSpPr>
        <p:spPr>
          <a:xfrm>
            <a:off x="0" y="6654297"/>
            <a:ext cx="1530036" cy="203703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i="1" dirty="0" smtClean="0"/>
              <a:t>177 répondants =100%</a:t>
            </a:r>
            <a:endParaRPr lang="fr-FR" sz="1100" b="1" i="1" dirty="0"/>
          </a:p>
        </p:txBody>
      </p:sp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val="4122524648"/>
              </p:ext>
            </p:extLst>
          </p:nvPr>
        </p:nvGraphicFramePr>
        <p:xfrm>
          <a:off x="1818922" y="1936237"/>
          <a:ext cx="5749776" cy="453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4102684" y="3856819"/>
            <a:ext cx="112263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Suivi des consignes </a:t>
            </a:r>
            <a:endParaRPr lang="fr-FR" sz="1000" b="1" dirty="0"/>
          </a:p>
        </p:txBody>
      </p:sp>
      <p:sp>
        <p:nvSpPr>
          <p:cNvPr id="4" name="Rectangle 3"/>
          <p:cNvSpPr/>
          <p:nvPr/>
        </p:nvSpPr>
        <p:spPr>
          <a:xfrm>
            <a:off x="440557" y="1494181"/>
            <a:ext cx="683769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algn="just" eaLnBrk="0" fontAlgn="base" hangingPunct="0">
              <a:buClr>
                <a:schemeClr val="tx1"/>
              </a:buClr>
              <a:buSzPct val="150000"/>
              <a:buFont typeface="Wingdings" pitchFamily="2" charset="2"/>
              <a:buNone/>
            </a:pPr>
            <a:r>
              <a:rPr kumimoji="1" lang="fr-FR" sz="1050" i="1" dirty="0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Q27. De façon générale, suivez-vous ces consignes de prise de vos traitements … ?   </a:t>
            </a: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060442"/>
              </p:ext>
            </p:extLst>
          </p:nvPr>
        </p:nvGraphicFramePr>
        <p:xfrm>
          <a:off x="5116672" y="1966980"/>
          <a:ext cx="3344940" cy="4000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31739"/>
                <a:gridCol w="613201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dirty="0">
                          <a:effectLst/>
                        </a:rPr>
                        <a:t>Vous oubliez parfois les prises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 smtClean="0">
                          <a:effectLst/>
                        </a:rPr>
                        <a:t>(2)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dirty="0">
                          <a:effectLst/>
                        </a:rPr>
                        <a:t>Vous avez du mal à respecter les horaires de prise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 smtClean="0">
                          <a:effectLst/>
                        </a:rPr>
                        <a:t>(1)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4989923" y="1778874"/>
            <a:ext cx="41540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2"/>
                </a:solidFill>
              </a:rPr>
              <a:t>Raisons qui empêchent de bien suivre les consignes n=2 </a:t>
            </a:r>
            <a:endParaRPr lang="fr-FR" sz="9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629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Préparation de la prise </a:t>
            </a:r>
            <a:r>
              <a:rPr lang="fr-FR" dirty="0" smtClean="0"/>
              <a:t>des </a:t>
            </a:r>
            <a:r>
              <a:rPr lang="fr-FR" dirty="0" smtClean="0"/>
              <a:t>TTT et outils utilisés : </a:t>
            </a:r>
            <a:r>
              <a:rPr lang="fr-FR" b="0" i="1" dirty="0" smtClean="0"/>
              <a:t>près de 9 répondants sur 10 préparent eux-mêmes la prise, la moitié </a:t>
            </a:r>
            <a:r>
              <a:rPr lang="fr-FR" b="0" i="1" dirty="0" smtClean="0"/>
              <a:t>utilise </a:t>
            </a:r>
            <a:r>
              <a:rPr lang="fr-FR" b="0" i="1" dirty="0" smtClean="0"/>
              <a:t>un outil d’aide à la prise</a:t>
            </a:r>
            <a:endParaRPr lang="fr-FR" b="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A43FA-B5B0-A941-AA16-C472E5260EE4}" type="slidenum">
              <a:rPr lang="en-US" noProof="0" smtClean="0"/>
              <a:pPr/>
              <a:t>33</a:t>
            </a:fld>
            <a:endParaRPr lang="en-US" noProof="0"/>
          </a:p>
        </p:txBody>
      </p:sp>
      <p:pic>
        <p:nvPicPr>
          <p:cNvPr id="7" name="Image 2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85" y="1471394"/>
            <a:ext cx="270671" cy="2700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  <p:sp>
        <p:nvSpPr>
          <p:cNvPr id="8" name="Rectangle 7"/>
          <p:cNvSpPr/>
          <p:nvPr/>
        </p:nvSpPr>
        <p:spPr>
          <a:xfrm>
            <a:off x="0" y="6654297"/>
            <a:ext cx="1530036" cy="203703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i="1" dirty="0" smtClean="0"/>
              <a:t>177 répondants =100%</a:t>
            </a:r>
            <a:endParaRPr lang="fr-FR" sz="1100" b="1" i="1" dirty="0"/>
          </a:p>
        </p:txBody>
      </p:sp>
      <p:sp>
        <p:nvSpPr>
          <p:cNvPr id="4" name="Rectangle 3"/>
          <p:cNvSpPr/>
          <p:nvPr/>
        </p:nvSpPr>
        <p:spPr>
          <a:xfrm>
            <a:off x="458956" y="1439898"/>
            <a:ext cx="720137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algn="just" eaLnBrk="0" fontAlgn="base" hangingPunct="0">
              <a:buClr>
                <a:schemeClr val="tx1"/>
              </a:buClr>
              <a:buSzPct val="150000"/>
              <a:buFont typeface="Wingdings" pitchFamily="2" charset="2"/>
              <a:buNone/>
            </a:pPr>
            <a:r>
              <a:rPr kumimoji="1" lang="fr-FR" sz="1050" i="1" dirty="0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Q25. De façon générale, qui prépare la prise de vos traitements (myélome et autres traitements) ?   </a:t>
            </a:r>
          </a:p>
        </p:txBody>
      </p:sp>
      <p:graphicFrame>
        <p:nvGraphicFramePr>
          <p:cNvPr id="19" name="Graphique 18"/>
          <p:cNvGraphicFramePr/>
          <p:nvPr>
            <p:extLst>
              <p:ext uri="{D42A27DB-BD31-4B8C-83A1-F6EECF244321}">
                <p14:modId xmlns:p14="http://schemas.microsoft.com/office/powerpoint/2010/main" val="1859964056"/>
              </p:ext>
            </p:extLst>
          </p:nvPr>
        </p:nvGraphicFramePr>
        <p:xfrm>
          <a:off x="-884225" y="1778299"/>
          <a:ext cx="6455120" cy="4671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50" name="Picture 2" descr="Famille de quatre en face de leur maison"/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20" y="2775321"/>
            <a:ext cx="485303" cy="48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firmière"/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23" y="1855396"/>
            <a:ext cx="434566" cy="43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Graphique 9"/>
          <p:cNvGraphicFramePr/>
          <p:nvPr>
            <p:extLst>
              <p:ext uri="{D42A27DB-BD31-4B8C-83A1-F6EECF244321}">
                <p14:modId xmlns:p14="http://schemas.microsoft.com/office/powerpoint/2010/main" val="543345439"/>
              </p:ext>
            </p:extLst>
          </p:nvPr>
        </p:nvGraphicFramePr>
        <p:xfrm>
          <a:off x="3712191" y="2030893"/>
          <a:ext cx="6039066" cy="4418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11" name="Groupe 10"/>
          <p:cNvGrpSpPr/>
          <p:nvPr/>
        </p:nvGrpSpPr>
        <p:grpSpPr>
          <a:xfrm>
            <a:off x="7213754" y="3244011"/>
            <a:ext cx="1162661" cy="215444"/>
            <a:chOff x="6810144" y="6200084"/>
            <a:chExt cx="1162661" cy="215444"/>
          </a:xfrm>
        </p:grpSpPr>
        <p:sp>
          <p:nvSpPr>
            <p:cNvPr id="12" name="Rectangle 11"/>
            <p:cNvSpPr/>
            <p:nvPr/>
          </p:nvSpPr>
          <p:spPr>
            <a:xfrm>
              <a:off x="6890457" y="6200084"/>
              <a:ext cx="108234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fr-FR" sz="800" dirty="0" smtClean="0"/>
                <a:t>+ 10  </a:t>
              </a:r>
              <a:r>
                <a:rPr lang="fr-FR" sz="800" dirty="0" err="1" smtClean="0"/>
                <a:t>cp</a:t>
              </a:r>
              <a:r>
                <a:rPr lang="fr-FR" sz="800" dirty="0" smtClean="0"/>
                <a:t> par jour: 46%</a:t>
              </a:r>
              <a:endParaRPr lang="fr-FR" sz="800" dirty="0"/>
            </a:p>
          </p:txBody>
        </p:sp>
        <p:sp>
          <p:nvSpPr>
            <p:cNvPr id="13" name="Flèche droite 12"/>
            <p:cNvSpPr/>
            <p:nvPr/>
          </p:nvSpPr>
          <p:spPr>
            <a:xfrm>
              <a:off x="6810144" y="6264268"/>
              <a:ext cx="89640" cy="123111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7870652" y="2496761"/>
            <a:ext cx="1175575" cy="215444"/>
            <a:chOff x="6523536" y="5954420"/>
            <a:chExt cx="1175575" cy="215444"/>
          </a:xfrm>
        </p:grpSpPr>
        <p:sp>
          <p:nvSpPr>
            <p:cNvPr id="15" name="Rectangle 14"/>
            <p:cNvSpPr/>
            <p:nvPr/>
          </p:nvSpPr>
          <p:spPr>
            <a:xfrm>
              <a:off x="6658441" y="5954420"/>
              <a:ext cx="104067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fr-FR" sz="800" dirty="0" smtClean="0"/>
                <a:t>1-3  </a:t>
              </a:r>
              <a:r>
                <a:rPr lang="fr-FR" sz="800" dirty="0" err="1" smtClean="0"/>
                <a:t>cp</a:t>
              </a:r>
              <a:r>
                <a:rPr lang="fr-FR" sz="800" dirty="0" smtClean="0"/>
                <a:t> par jour: 65%</a:t>
              </a:r>
              <a:endParaRPr lang="fr-FR" sz="800" dirty="0"/>
            </a:p>
          </p:txBody>
        </p:sp>
        <p:sp>
          <p:nvSpPr>
            <p:cNvPr id="16" name="Flèche droite 15"/>
            <p:cNvSpPr/>
            <p:nvPr/>
          </p:nvSpPr>
          <p:spPr>
            <a:xfrm>
              <a:off x="6523536" y="6018604"/>
              <a:ext cx="89640" cy="123111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6754468" y="4619361"/>
            <a:ext cx="1217253" cy="215444"/>
            <a:chOff x="6660016" y="5954420"/>
            <a:chExt cx="1217253" cy="215444"/>
          </a:xfrm>
        </p:grpSpPr>
        <p:sp>
          <p:nvSpPr>
            <p:cNvPr id="18" name="Rectangle 17"/>
            <p:cNvSpPr/>
            <p:nvPr/>
          </p:nvSpPr>
          <p:spPr>
            <a:xfrm>
              <a:off x="6794921" y="5954420"/>
              <a:ext cx="108234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fr-FR" sz="800" dirty="0" smtClean="0"/>
                <a:t>+ 10  </a:t>
              </a:r>
              <a:r>
                <a:rPr lang="fr-FR" sz="800" dirty="0" err="1" smtClean="0"/>
                <a:t>cp</a:t>
              </a:r>
              <a:r>
                <a:rPr lang="fr-FR" sz="800" dirty="0" smtClean="0"/>
                <a:t> par jour: 11%</a:t>
              </a:r>
              <a:endParaRPr lang="fr-FR" sz="800" dirty="0"/>
            </a:p>
          </p:txBody>
        </p:sp>
        <p:sp>
          <p:nvSpPr>
            <p:cNvPr id="20" name="Flèche droite 19"/>
            <p:cNvSpPr/>
            <p:nvPr/>
          </p:nvSpPr>
          <p:spPr>
            <a:xfrm>
              <a:off x="6660016" y="6018604"/>
              <a:ext cx="89640" cy="123111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6857278" y="5098797"/>
            <a:ext cx="1175575" cy="215444"/>
            <a:chOff x="6523536" y="5954420"/>
            <a:chExt cx="1175575" cy="215444"/>
          </a:xfrm>
        </p:grpSpPr>
        <p:sp>
          <p:nvSpPr>
            <p:cNvPr id="22" name="Rectangle 21"/>
            <p:cNvSpPr/>
            <p:nvPr/>
          </p:nvSpPr>
          <p:spPr>
            <a:xfrm>
              <a:off x="6658441" y="5954420"/>
              <a:ext cx="104067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fr-FR" sz="800" dirty="0" smtClean="0"/>
                <a:t>6-10  </a:t>
              </a:r>
              <a:r>
                <a:rPr lang="fr-FR" sz="800" dirty="0" err="1" smtClean="0"/>
                <a:t>cp</a:t>
              </a:r>
              <a:r>
                <a:rPr lang="fr-FR" sz="800" dirty="0" smtClean="0"/>
                <a:t> par jour: </a:t>
              </a:r>
              <a:r>
                <a:rPr lang="fr-FR" sz="800" dirty="0"/>
                <a:t>4</a:t>
              </a:r>
              <a:r>
                <a:rPr lang="fr-FR" sz="800" dirty="0" smtClean="0"/>
                <a:t>%</a:t>
              </a:r>
              <a:endParaRPr lang="fr-FR" sz="800" dirty="0"/>
            </a:p>
          </p:txBody>
        </p:sp>
        <p:sp>
          <p:nvSpPr>
            <p:cNvPr id="23" name="Flèche droite 22"/>
            <p:cNvSpPr/>
            <p:nvPr/>
          </p:nvSpPr>
          <p:spPr>
            <a:xfrm>
              <a:off x="6523536" y="6018604"/>
              <a:ext cx="89640" cy="123111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</p:grpSp>
      <p:sp>
        <p:nvSpPr>
          <p:cNvPr id="5" name="Rectangle 4"/>
          <p:cNvSpPr/>
          <p:nvPr/>
        </p:nvSpPr>
        <p:spPr>
          <a:xfrm>
            <a:off x="5076967" y="2072679"/>
            <a:ext cx="4067033" cy="702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513288" y="1697808"/>
            <a:ext cx="45720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algn="just" eaLnBrk="0" fontAlgn="base" hangingPunct="0">
              <a:buClr>
                <a:schemeClr val="tx1"/>
              </a:buClr>
              <a:buSzPct val="150000"/>
              <a:buFont typeface="Wingdings" pitchFamily="2" charset="2"/>
              <a:buNone/>
            </a:pPr>
            <a:r>
              <a:rPr kumimoji="1" lang="fr-FR" sz="1050" i="1" dirty="0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Q28. Pour la prise de vos traitements, utilisez-vous les outils suivants ? </a:t>
            </a:r>
          </a:p>
        </p:txBody>
      </p:sp>
    </p:spTree>
    <p:extLst>
      <p:ext uri="{BB962C8B-B14F-4D97-AF65-F5344CB8AC3E}">
        <p14:creationId xmlns:p14="http://schemas.microsoft.com/office/powerpoint/2010/main" val="27627577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 smtClean="0"/>
              <a:t>Prise et observance : </a:t>
            </a:r>
            <a:r>
              <a:rPr lang="fr-FR" sz="2000" b="0" i="1" dirty="0" smtClean="0"/>
              <a:t>des différences marquées </a:t>
            </a:r>
            <a:r>
              <a:rPr lang="fr-FR" sz="2000" b="0" i="1" dirty="0" smtClean="0">
                <a:sym typeface="Wingdings" panose="05000000000000000000" pitchFamily="2" charset="2"/>
              </a:rPr>
              <a:t> si 1 personne sur 5 reconnaît que prendre plusieurs comprimés par jour est une vraie contrainte, seules 7% déclarent s’être déjà trompées dans la prise et 5% craignent de se tromper </a:t>
            </a:r>
            <a:endParaRPr lang="fr-FR" sz="2000" b="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A43FA-B5B0-A941-AA16-C472E5260EE4}" type="slidenum">
              <a:rPr lang="en-US" noProof="0" smtClean="0"/>
              <a:pPr/>
              <a:t>34</a:t>
            </a:fld>
            <a:endParaRPr lang="en-US" noProof="0"/>
          </a:p>
        </p:txBody>
      </p:sp>
      <p:pic>
        <p:nvPicPr>
          <p:cNvPr id="7" name="Image 2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85" y="1457746"/>
            <a:ext cx="270671" cy="2700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  <p:sp>
        <p:nvSpPr>
          <p:cNvPr id="8" name="Rectangle 7"/>
          <p:cNvSpPr/>
          <p:nvPr/>
        </p:nvSpPr>
        <p:spPr>
          <a:xfrm>
            <a:off x="0" y="6654297"/>
            <a:ext cx="1530036" cy="203703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i="1" dirty="0" smtClean="0"/>
              <a:t>177 répondants =100%</a:t>
            </a:r>
            <a:endParaRPr lang="fr-FR" sz="1100" b="1" i="1" dirty="0"/>
          </a:p>
        </p:txBody>
      </p:sp>
      <p:sp>
        <p:nvSpPr>
          <p:cNvPr id="5" name="Rectangle 4"/>
          <p:cNvSpPr/>
          <p:nvPr/>
        </p:nvSpPr>
        <p:spPr>
          <a:xfrm>
            <a:off x="458956" y="1476433"/>
            <a:ext cx="782534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algn="just" eaLnBrk="0" fontAlgn="base" hangingPunct="0">
              <a:buClr>
                <a:schemeClr val="tx1"/>
              </a:buClr>
              <a:buSzPct val="150000"/>
              <a:buFont typeface="Wingdings" pitchFamily="2" charset="2"/>
              <a:buNone/>
            </a:pPr>
            <a:r>
              <a:rPr kumimoji="1" lang="fr-FR" sz="1050" i="1" dirty="0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Q29. Etes-vous d’accord avec les affirmations suivantes concernant les médicaments que vous devez prendre à la maison ? </a:t>
            </a:r>
          </a:p>
        </p:txBody>
      </p:sp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126440357"/>
              </p:ext>
            </p:extLst>
          </p:nvPr>
        </p:nvGraphicFramePr>
        <p:xfrm>
          <a:off x="0" y="1836931"/>
          <a:ext cx="8816453" cy="4319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0"/>
          <p:cNvSpPr/>
          <p:nvPr/>
        </p:nvSpPr>
        <p:spPr>
          <a:xfrm>
            <a:off x="5236548" y="2192706"/>
            <a:ext cx="1082348" cy="21544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fr-FR" sz="800" dirty="0" smtClean="0"/>
              <a:t>+ 10  </a:t>
            </a:r>
            <a:r>
              <a:rPr lang="fr-FR" sz="800" dirty="0" err="1" smtClean="0"/>
              <a:t>cp</a:t>
            </a:r>
            <a:r>
              <a:rPr lang="fr-FR" sz="800" dirty="0" smtClean="0"/>
              <a:t> par jour: 33%</a:t>
            </a:r>
            <a:endParaRPr lang="fr-FR" sz="800" dirty="0"/>
          </a:p>
        </p:txBody>
      </p:sp>
      <p:sp>
        <p:nvSpPr>
          <p:cNvPr id="9" name="Flèche vers le bas 8"/>
          <p:cNvSpPr/>
          <p:nvPr/>
        </p:nvSpPr>
        <p:spPr>
          <a:xfrm>
            <a:off x="5777722" y="2414733"/>
            <a:ext cx="74803" cy="7818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e bas 13"/>
          <p:cNvSpPr/>
          <p:nvPr/>
        </p:nvSpPr>
        <p:spPr>
          <a:xfrm>
            <a:off x="5777194" y="3627045"/>
            <a:ext cx="74803" cy="7818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5215287" y="3438897"/>
            <a:ext cx="1082348" cy="21544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fr-FR" sz="800" dirty="0" smtClean="0"/>
              <a:t>+ 10  </a:t>
            </a:r>
            <a:r>
              <a:rPr lang="fr-FR" sz="800" dirty="0" err="1" smtClean="0"/>
              <a:t>cp</a:t>
            </a:r>
            <a:r>
              <a:rPr lang="fr-FR" sz="800" dirty="0" smtClean="0"/>
              <a:t> par jour: 67%</a:t>
            </a:r>
            <a:endParaRPr lang="fr-FR" sz="800" dirty="0"/>
          </a:p>
        </p:txBody>
      </p:sp>
      <p:sp>
        <p:nvSpPr>
          <p:cNvPr id="13" name="ZoneTexte 12"/>
          <p:cNvSpPr txBox="1"/>
          <p:nvPr/>
        </p:nvSpPr>
        <p:spPr>
          <a:xfrm>
            <a:off x="6998329" y="6156035"/>
            <a:ext cx="2082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0 fois tout à fait d’accord </a:t>
            </a:r>
            <a:r>
              <a:rPr lang="fr-FR" sz="900" dirty="0" smtClean="0"/>
              <a:t>: 64</a:t>
            </a:r>
            <a:r>
              <a:rPr lang="fr-FR" sz="900" dirty="0" smtClean="0"/>
              <a:t>%</a:t>
            </a:r>
          </a:p>
          <a:p>
            <a:r>
              <a:rPr lang="fr-FR" sz="900" dirty="0" smtClean="0"/>
              <a:t>1 fois tout à fait d’accord : 24%</a:t>
            </a:r>
          </a:p>
          <a:p>
            <a:r>
              <a:rPr lang="fr-FR" sz="900" dirty="0" smtClean="0"/>
              <a:t>2 fois tout à fait d’accord : 7%</a:t>
            </a:r>
          </a:p>
          <a:p>
            <a:r>
              <a:rPr lang="fr-FR" sz="900" dirty="0" smtClean="0"/>
              <a:t>3 fois et + : 5%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27665309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443169" y="2462496"/>
            <a:ext cx="8497461" cy="300435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 smtClean="0"/>
              <a:t>Observance vis-à-vis des traitements du myélome </a:t>
            </a:r>
            <a:r>
              <a:rPr lang="fr-FR" sz="2000" dirty="0" smtClean="0"/>
              <a:t>: </a:t>
            </a:r>
            <a:r>
              <a:rPr lang="fr-FR" sz="2000" b="0" i="1" dirty="0" smtClean="0"/>
              <a:t>l’oubli reconnu par 28% des répondants, la lassitude et la confusion autour de la prise ne sont pas des critères de mauvaise observance</a:t>
            </a:r>
            <a:endParaRPr lang="fr-FR" sz="2000" b="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A43FA-B5B0-A941-AA16-C472E5260EE4}" type="slidenum">
              <a:rPr lang="en-US" noProof="0" smtClean="0"/>
              <a:pPr/>
              <a:t>35</a:t>
            </a:fld>
            <a:endParaRPr lang="en-US" noProof="0"/>
          </a:p>
        </p:txBody>
      </p:sp>
      <p:pic>
        <p:nvPicPr>
          <p:cNvPr id="7" name="Image 2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89" y="1557224"/>
            <a:ext cx="270671" cy="2700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  <p:sp>
        <p:nvSpPr>
          <p:cNvPr id="8" name="Rectangle 7"/>
          <p:cNvSpPr/>
          <p:nvPr/>
        </p:nvSpPr>
        <p:spPr>
          <a:xfrm>
            <a:off x="0" y="6654297"/>
            <a:ext cx="1530036" cy="203703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i="1" dirty="0" smtClean="0"/>
              <a:t>177 répondants =100%</a:t>
            </a:r>
            <a:endParaRPr lang="fr-FR" sz="1100" b="1" i="1" dirty="0"/>
          </a:p>
        </p:txBody>
      </p:sp>
      <p:sp>
        <p:nvSpPr>
          <p:cNvPr id="5" name="Rectangle 4"/>
          <p:cNvSpPr/>
          <p:nvPr/>
        </p:nvSpPr>
        <p:spPr>
          <a:xfrm>
            <a:off x="458956" y="1494181"/>
            <a:ext cx="782534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algn="just" eaLnBrk="0" fontAlgn="base" hangingPunct="0">
              <a:buClr>
                <a:schemeClr val="tx1"/>
              </a:buClr>
              <a:buSzPct val="150000"/>
              <a:buFont typeface="Wingdings" pitchFamily="2" charset="2"/>
              <a:buNone/>
            </a:pPr>
            <a:endParaRPr kumimoji="1" lang="fr-FR" sz="1050" i="1" dirty="0">
              <a:solidFill>
                <a:schemeClr val="bg1">
                  <a:lumMod val="50000"/>
                </a:schemeClr>
              </a:solidFill>
              <a:ea typeface="Times New Roman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0730" y="1565266"/>
            <a:ext cx="45720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algn="just" eaLnBrk="0" fontAlgn="base" hangingPunct="0">
              <a:buClr>
                <a:schemeClr val="tx1"/>
              </a:buClr>
              <a:buSzPct val="150000"/>
              <a:buFont typeface="Wingdings" pitchFamily="2" charset="2"/>
              <a:buNone/>
            </a:pPr>
            <a:r>
              <a:rPr kumimoji="1" lang="fr-FR" sz="1050" i="1" dirty="0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Q30. Vous est-il déjà arrivé de ne pas prendre vos </a:t>
            </a:r>
            <a:r>
              <a:rPr kumimoji="1" lang="fr-FR" sz="1050" i="1" u="sng" dirty="0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traitements du myélome </a:t>
            </a:r>
            <a:r>
              <a:rPr kumimoji="1" lang="fr-FR" sz="1050" i="1" dirty="0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…..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486836" y="2741041"/>
            <a:ext cx="1453961" cy="478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</a:rPr>
              <a:t>Non jamais </a:t>
            </a:r>
            <a:endParaRPr lang="fr-FR" sz="105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13063" y="2741041"/>
            <a:ext cx="1453961" cy="478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Oui mais rarement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45399" y="2739529"/>
            <a:ext cx="1453961" cy="478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Oui souvent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414678" y="2836483"/>
            <a:ext cx="1702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 smtClean="0"/>
              <a:t>Par simple oubli </a:t>
            </a:r>
            <a:endParaRPr lang="fr-FR" sz="14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1414678" y="3758139"/>
            <a:ext cx="1702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 smtClean="0"/>
              <a:t>Par lassitude </a:t>
            </a:r>
            <a:endParaRPr lang="fr-FR" sz="1400" b="1" dirty="0"/>
          </a:p>
        </p:txBody>
      </p:sp>
      <p:sp>
        <p:nvSpPr>
          <p:cNvPr id="20" name="Rectangle 19"/>
          <p:cNvSpPr/>
          <p:nvPr/>
        </p:nvSpPr>
        <p:spPr>
          <a:xfrm>
            <a:off x="429521" y="4547695"/>
            <a:ext cx="2687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400" b="1" dirty="0">
                <a:ea typeface="Times New Roman"/>
                <a:cs typeface="Calibri"/>
              </a:rPr>
              <a:t>Parce que vous étiez perdu(e) dans les prises</a:t>
            </a:r>
            <a:endParaRPr lang="fr-FR" sz="1400" b="1" dirty="0"/>
          </a:p>
        </p:txBody>
      </p:sp>
      <p:sp>
        <p:nvSpPr>
          <p:cNvPr id="21" name="Rectangle 20"/>
          <p:cNvSpPr/>
          <p:nvPr/>
        </p:nvSpPr>
        <p:spPr>
          <a:xfrm>
            <a:off x="3486836" y="3659370"/>
            <a:ext cx="1453961" cy="478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</a:rPr>
              <a:t>Non jamais </a:t>
            </a:r>
            <a:endParaRPr lang="fr-FR" sz="105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86836" y="4631697"/>
            <a:ext cx="1453961" cy="478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</a:rPr>
              <a:t>Non jamais </a:t>
            </a:r>
            <a:endParaRPr lang="fr-FR" sz="105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99415" y="3669930"/>
            <a:ext cx="1453961" cy="478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Oui mais rarement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13063" y="4640745"/>
            <a:ext cx="1453961" cy="478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Oui mais rarement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45399" y="3659370"/>
            <a:ext cx="1453961" cy="478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Oui souvent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43890" y="4640743"/>
            <a:ext cx="1453961" cy="478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Oui souvent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693407" y="2909257"/>
            <a:ext cx="1197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72</a:t>
            </a:r>
            <a:r>
              <a:rPr lang="fr-FR" sz="1600" b="1" dirty="0" smtClean="0"/>
              <a:t>% </a:t>
            </a:r>
            <a:r>
              <a:rPr lang="fr-FR" sz="1600" b="1" baseline="30000" dirty="0" smtClean="0"/>
              <a:t>(1)</a:t>
            </a:r>
            <a:endParaRPr lang="fr-FR" sz="1600" b="1" baseline="30000" dirty="0"/>
          </a:p>
        </p:txBody>
      </p:sp>
      <p:sp>
        <p:nvSpPr>
          <p:cNvPr id="33" name="ZoneTexte 32"/>
          <p:cNvSpPr txBox="1"/>
          <p:nvPr/>
        </p:nvSpPr>
        <p:spPr>
          <a:xfrm>
            <a:off x="3693407" y="3853503"/>
            <a:ext cx="1197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95%</a:t>
            </a:r>
            <a:endParaRPr lang="fr-FR" sz="1600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3614783" y="4801131"/>
            <a:ext cx="1197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95%</a:t>
            </a:r>
            <a:endParaRPr lang="fr-FR" sz="1600" b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5381954" y="2911022"/>
            <a:ext cx="1197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27%</a:t>
            </a:r>
            <a:endParaRPr lang="fr-FR" sz="1600" b="1" dirty="0"/>
          </a:p>
        </p:txBody>
      </p:sp>
      <p:sp>
        <p:nvSpPr>
          <p:cNvPr id="40" name="ZoneTexte 39"/>
          <p:cNvSpPr txBox="1"/>
          <p:nvPr/>
        </p:nvSpPr>
        <p:spPr>
          <a:xfrm>
            <a:off x="5381954" y="3829440"/>
            <a:ext cx="1197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5</a:t>
            </a:r>
            <a:r>
              <a:rPr lang="fr-FR" sz="1600" b="1" dirty="0" smtClean="0"/>
              <a:t>%</a:t>
            </a:r>
            <a:endParaRPr lang="fr-FR" sz="1600" b="1" dirty="0"/>
          </a:p>
        </p:txBody>
      </p:sp>
      <p:sp>
        <p:nvSpPr>
          <p:cNvPr id="41" name="ZoneTexte 40"/>
          <p:cNvSpPr txBox="1"/>
          <p:nvPr/>
        </p:nvSpPr>
        <p:spPr>
          <a:xfrm>
            <a:off x="5380445" y="4810157"/>
            <a:ext cx="1197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5</a:t>
            </a:r>
            <a:r>
              <a:rPr lang="fr-FR" sz="1600" b="1" dirty="0" smtClean="0"/>
              <a:t>%</a:t>
            </a:r>
            <a:endParaRPr lang="fr-FR" sz="16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7326064" y="4836385"/>
            <a:ext cx="1197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0%</a:t>
            </a:r>
            <a:endParaRPr lang="fr-FR" sz="16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7326064" y="3847513"/>
            <a:ext cx="1197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0%</a:t>
            </a:r>
            <a:endParaRPr lang="fr-FR" sz="1600" b="1" dirty="0"/>
          </a:p>
        </p:txBody>
      </p:sp>
      <p:sp>
        <p:nvSpPr>
          <p:cNvPr id="44" name="ZoneTexte 43"/>
          <p:cNvSpPr txBox="1"/>
          <p:nvPr/>
        </p:nvSpPr>
        <p:spPr>
          <a:xfrm>
            <a:off x="7326064" y="2948514"/>
            <a:ext cx="1197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1</a:t>
            </a:r>
            <a:r>
              <a:rPr lang="fr-FR" sz="1600" b="1" dirty="0" smtClean="0"/>
              <a:t>%</a:t>
            </a:r>
            <a:endParaRPr lang="fr-FR" sz="1600" b="1" dirty="0"/>
          </a:p>
        </p:txBody>
      </p:sp>
      <p:sp>
        <p:nvSpPr>
          <p:cNvPr id="49" name="Rectangle 48"/>
          <p:cNvSpPr/>
          <p:nvPr/>
        </p:nvSpPr>
        <p:spPr>
          <a:xfrm>
            <a:off x="3577106" y="5810572"/>
            <a:ext cx="1346844" cy="2308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fr-FR" sz="900" dirty="0" smtClean="0"/>
              <a:t>(1) + </a:t>
            </a:r>
            <a:r>
              <a:rPr lang="fr-FR" sz="900" dirty="0" smtClean="0"/>
              <a:t>10  </a:t>
            </a:r>
            <a:r>
              <a:rPr lang="fr-FR" sz="900" dirty="0" err="1" smtClean="0"/>
              <a:t>cp</a:t>
            </a:r>
            <a:r>
              <a:rPr lang="fr-FR" sz="900" dirty="0" smtClean="0"/>
              <a:t> par jour: 89%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21993261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85139" y="2045833"/>
            <a:ext cx="8497461" cy="400654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Observance vis-à-vis des traitements pour les autres pathologies </a:t>
            </a:r>
            <a:r>
              <a:rPr lang="fr-FR" sz="2200" dirty="0" smtClean="0"/>
              <a:t>: </a:t>
            </a:r>
            <a:r>
              <a:rPr lang="fr-FR" sz="2000" b="0" i="1" dirty="0" smtClean="0"/>
              <a:t>l’oubli plus fréquent que pour les traitements du myélome, lassitude et confusion autour de la prise ne sont pas là encore des critères de mauvaise observance</a:t>
            </a:r>
            <a:endParaRPr lang="fr-FR" sz="2000" b="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A43FA-B5B0-A941-AA16-C472E5260EE4}" type="slidenum">
              <a:rPr lang="en-US" noProof="0" smtClean="0"/>
              <a:pPr/>
              <a:t>36</a:t>
            </a:fld>
            <a:endParaRPr lang="en-US" noProof="0" dirty="0"/>
          </a:p>
        </p:txBody>
      </p:sp>
      <p:pic>
        <p:nvPicPr>
          <p:cNvPr id="7" name="Image 2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89" y="1557224"/>
            <a:ext cx="270671" cy="2700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  <p:sp>
        <p:nvSpPr>
          <p:cNvPr id="8" name="Rectangle 7"/>
          <p:cNvSpPr/>
          <p:nvPr/>
        </p:nvSpPr>
        <p:spPr>
          <a:xfrm>
            <a:off x="0" y="6654297"/>
            <a:ext cx="1530036" cy="203703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i="1" dirty="0" smtClean="0"/>
              <a:t>177 répondants =100%</a:t>
            </a:r>
            <a:endParaRPr lang="fr-FR" sz="1100" b="1" i="1" dirty="0"/>
          </a:p>
        </p:txBody>
      </p:sp>
      <p:sp>
        <p:nvSpPr>
          <p:cNvPr id="9" name="Rectangle 8"/>
          <p:cNvSpPr/>
          <p:nvPr/>
        </p:nvSpPr>
        <p:spPr>
          <a:xfrm>
            <a:off x="3486836" y="2386193"/>
            <a:ext cx="1453961" cy="478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</a:rPr>
              <a:t>Non jamais </a:t>
            </a:r>
            <a:endParaRPr lang="fr-FR" sz="105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13063" y="2386193"/>
            <a:ext cx="1453961" cy="478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Oui mais rarement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45399" y="2384681"/>
            <a:ext cx="1453961" cy="478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Oui souvent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414678" y="2481635"/>
            <a:ext cx="1702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 smtClean="0"/>
              <a:t>Par simple oubli </a:t>
            </a:r>
            <a:endParaRPr lang="fr-FR" sz="14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1414678" y="3403291"/>
            <a:ext cx="1702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 smtClean="0"/>
              <a:t>Par lassitude </a:t>
            </a:r>
            <a:endParaRPr lang="fr-FR" sz="1400" b="1" dirty="0"/>
          </a:p>
        </p:txBody>
      </p:sp>
      <p:sp>
        <p:nvSpPr>
          <p:cNvPr id="20" name="Rectangle 19"/>
          <p:cNvSpPr/>
          <p:nvPr/>
        </p:nvSpPr>
        <p:spPr>
          <a:xfrm>
            <a:off x="429521" y="4192847"/>
            <a:ext cx="2687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400" b="1" dirty="0">
                <a:ea typeface="Times New Roman"/>
                <a:cs typeface="Calibri"/>
              </a:rPr>
              <a:t>Parce que vous étiez perdu(e) dans les prises</a:t>
            </a:r>
            <a:endParaRPr lang="fr-FR" sz="1400" b="1" dirty="0"/>
          </a:p>
        </p:txBody>
      </p:sp>
      <p:sp>
        <p:nvSpPr>
          <p:cNvPr id="21" name="Rectangle 20"/>
          <p:cNvSpPr/>
          <p:nvPr/>
        </p:nvSpPr>
        <p:spPr>
          <a:xfrm>
            <a:off x="3486836" y="3304522"/>
            <a:ext cx="1453961" cy="478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</a:rPr>
              <a:t>Non jamais </a:t>
            </a:r>
            <a:endParaRPr lang="fr-FR" sz="105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86836" y="4276849"/>
            <a:ext cx="1453961" cy="478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</a:rPr>
              <a:t>Non jamais </a:t>
            </a:r>
            <a:endParaRPr lang="fr-FR" sz="105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99415" y="3315082"/>
            <a:ext cx="1453961" cy="478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Oui mais rarement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13063" y="4285897"/>
            <a:ext cx="1453961" cy="478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Oui mais rarement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45399" y="3304522"/>
            <a:ext cx="1453961" cy="478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Oui souvent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43890" y="4285895"/>
            <a:ext cx="1453961" cy="478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Oui souvent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693407" y="2554409"/>
            <a:ext cx="1197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66%</a:t>
            </a:r>
            <a:endParaRPr lang="fr-FR" sz="1600" b="1" baseline="30000" dirty="0"/>
          </a:p>
        </p:txBody>
      </p:sp>
      <p:sp>
        <p:nvSpPr>
          <p:cNvPr id="33" name="ZoneTexte 32"/>
          <p:cNvSpPr txBox="1"/>
          <p:nvPr/>
        </p:nvSpPr>
        <p:spPr>
          <a:xfrm>
            <a:off x="3693407" y="3498655"/>
            <a:ext cx="1197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91%</a:t>
            </a:r>
            <a:endParaRPr lang="fr-FR" sz="1600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3614783" y="4446283"/>
            <a:ext cx="1197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96%</a:t>
            </a:r>
            <a:endParaRPr lang="fr-FR" sz="1600" b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5381954" y="2556174"/>
            <a:ext cx="1197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33%</a:t>
            </a:r>
            <a:endParaRPr lang="fr-FR" sz="1600" b="1" dirty="0"/>
          </a:p>
        </p:txBody>
      </p:sp>
      <p:sp>
        <p:nvSpPr>
          <p:cNvPr id="40" name="ZoneTexte 39"/>
          <p:cNvSpPr txBox="1"/>
          <p:nvPr/>
        </p:nvSpPr>
        <p:spPr>
          <a:xfrm>
            <a:off x="5381954" y="3474592"/>
            <a:ext cx="1197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8%</a:t>
            </a:r>
            <a:endParaRPr lang="fr-FR" sz="1600" b="1" dirty="0"/>
          </a:p>
        </p:txBody>
      </p:sp>
      <p:sp>
        <p:nvSpPr>
          <p:cNvPr id="41" name="ZoneTexte 40"/>
          <p:cNvSpPr txBox="1"/>
          <p:nvPr/>
        </p:nvSpPr>
        <p:spPr>
          <a:xfrm>
            <a:off x="5380445" y="4455309"/>
            <a:ext cx="1197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4%</a:t>
            </a:r>
            <a:endParaRPr lang="fr-FR" sz="16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7326064" y="4481537"/>
            <a:ext cx="1197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1%</a:t>
            </a:r>
            <a:endParaRPr lang="fr-FR" sz="16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7326064" y="3492665"/>
            <a:ext cx="1197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1%</a:t>
            </a:r>
            <a:endParaRPr lang="fr-FR" sz="1600" b="1" dirty="0"/>
          </a:p>
        </p:txBody>
      </p:sp>
      <p:sp>
        <p:nvSpPr>
          <p:cNvPr id="44" name="ZoneTexte 43"/>
          <p:cNvSpPr txBox="1"/>
          <p:nvPr/>
        </p:nvSpPr>
        <p:spPr>
          <a:xfrm>
            <a:off x="7326064" y="2593666"/>
            <a:ext cx="1197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1</a:t>
            </a:r>
            <a:r>
              <a:rPr lang="fr-FR" sz="1600" b="1" dirty="0" smtClean="0"/>
              <a:t>%</a:t>
            </a:r>
            <a:endParaRPr lang="fr-FR" sz="1600" b="1" dirty="0"/>
          </a:p>
        </p:txBody>
      </p:sp>
      <p:sp>
        <p:nvSpPr>
          <p:cNvPr id="31" name="Rectangle 30"/>
          <p:cNvSpPr/>
          <p:nvPr/>
        </p:nvSpPr>
        <p:spPr>
          <a:xfrm>
            <a:off x="744041" y="1562699"/>
            <a:ext cx="878298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algn="just" eaLnBrk="0" fontAlgn="base" hangingPunct="0">
              <a:buClr>
                <a:schemeClr val="tx1"/>
              </a:buClr>
              <a:buSzPct val="150000"/>
              <a:buFont typeface="Wingdings" pitchFamily="2" charset="2"/>
              <a:buNone/>
            </a:pPr>
            <a:r>
              <a:rPr kumimoji="1" lang="fr-FR" sz="1050" i="1" dirty="0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Q31. Vous est-il déjà arrivé de ne pas prendre vos traitements pour les autres problèmes de santé que vous avez </a:t>
            </a:r>
            <a:r>
              <a:rPr kumimoji="1" lang="fr-FR" sz="1050" i="1" dirty="0" smtClean="0">
                <a:solidFill>
                  <a:schemeClr val="bg1">
                    <a:lumMod val="50000"/>
                  </a:schemeClr>
                </a:solidFill>
                <a:ea typeface="Times New Roman"/>
                <a:cs typeface="Calibri"/>
              </a:rPr>
              <a:t>….</a:t>
            </a:r>
            <a:endParaRPr kumimoji="1" lang="fr-FR" sz="1050" i="1" dirty="0">
              <a:solidFill>
                <a:schemeClr val="bg1">
                  <a:lumMod val="50000"/>
                </a:schemeClr>
              </a:solidFill>
              <a:ea typeface="Times New Roman"/>
              <a:cs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04497" y="5013999"/>
            <a:ext cx="2687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400" b="1" dirty="0" smtClean="0">
                <a:ea typeface="Times New Roman"/>
                <a:cs typeface="Calibri"/>
              </a:rPr>
              <a:t>Autres</a:t>
            </a:r>
          </a:p>
          <a:p>
            <a:pPr algn="r"/>
            <a:r>
              <a:rPr lang="fr-FR" sz="1400" b="1" dirty="0" smtClean="0"/>
              <a:t>(n=17)</a:t>
            </a:r>
            <a:endParaRPr lang="fr-FR" sz="1400" b="1" dirty="0"/>
          </a:p>
        </p:txBody>
      </p:sp>
      <p:sp>
        <p:nvSpPr>
          <p:cNvPr id="36" name="Rectangle 35"/>
          <p:cNvSpPr/>
          <p:nvPr/>
        </p:nvSpPr>
        <p:spPr>
          <a:xfrm>
            <a:off x="3461812" y="5002465"/>
            <a:ext cx="1453961" cy="478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</a:rPr>
              <a:t>Non jamais </a:t>
            </a:r>
            <a:endParaRPr lang="fr-FR" sz="105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88039" y="5011513"/>
            <a:ext cx="1453961" cy="478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Oui mais rarement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818866" y="5011511"/>
            <a:ext cx="1453961" cy="478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Oui souvent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3589759" y="5171899"/>
            <a:ext cx="1197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0%</a:t>
            </a:r>
            <a:endParaRPr lang="fr-FR" sz="1600" b="1" dirty="0"/>
          </a:p>
        </p:txBody>
      </p:sp>
      <p:sp>
        <p:nvSpPr>
          <p:cNvPr id="46" name="ZoneTexte 45"/>
          <p:cNvSpPr txBox="1"/>
          <p:nvPr/>
        </p:nvSpPr>
        <p:spPr>
          <a:xfrm>
            <a:off x="5355421" y="5180925"/>
            <a:ext cx="1197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94%</a:t>
            </a:r>
            <a:endParaRPr lang="fr-FR" sz="1600" b="1" dirty="0"/>
          </a:p>
        </p:txBody>
      </p:sp>
      <p:sp>
        <p:nvSpPr>
          <p:cNvPr id="47" name="ZoneTexte 46"/>
          <p:cNvSpPr txBox="1"/>
          <p:nvPr/>
        </p:nvSpPr>
        <p:spPr>
          <a:xfrm>
            <a:off x="7301040" y="5207153"/>
            <a:ext cx="1197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6%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13955529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A43FA-B5B0-A941-AA16-C472E5260EE4}" type="slidenum">
              <a:rPr lang="en-US" noProof="0" smtClean="0"/>
              <a:pPr/>
              <a:t>37</a:t>
            </a:fld>
            <a:endParaRPr lang="en-US" noProof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ANNEXES</a:t>
            </a:r>
            <a:endParaRPr lang="fr-FR" dirty="0"/>
          </a:p>
        </p:txBody>
      </p:sp>
      <p:pic>
        <p:nvPicPr>
          <p:cNvPr id="7" name="Espace réservé pour une image  6"/>
          <p:cNvPicPr>
            <a:picLocks noChangeAspect="1"/>
          </p:cNvPicPr>
          <p:nvPr/>
        </p:nvPicPr>
        <p:blipFill>
          <a:blip r:embed="rId2"/>
          <a:srcRect t="34166" b="34166"/>
          <a:stretch>
            <a:fillRect/>
          </a:stretch>
        </p:blipFill>
        <p:spPr>
          <a:xfrm>
            <a:off x="786476" y="1"/>
            <a:ext cx="8357523" cy="673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18182" y="2759141"/>
            <a:ext cx="6804334" cy="322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fr-FR" sz="2400" b="1" dirty="0">
                <a:solidFill>
                  <a:srgbClr val="C00000"/>
                </a:solidFill>
                <a:ea typeface="Calibri"/>
                <a:cs typeface="Calibri"/>
              </a:rPr>
              <a:t> </a:t>
            </a:r>
            <a:endParaRPr lang="fr-FR" sz="24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r>
              <a:rPr lang="fr-FR" sz="2400" b="1" dirty="0" smtClean="0">
                <a:ea typeface="Calibri"/>
                <a:cs typeface="Calibri"/>
              </a:rPr>
              <a:t>Analyse des d</a:t>
            </a:r>
            <a:r>
              <a:rPr lang="fr-FR" sz="2400" b="1" dirty="0" smtClean="0">
                <a:ea typeface="Calibri"/>
                <a:cs typeface="Calibri"/>
              </a:rPr>
              <a:t>ifférences significatives:</a:t>
            </a:r>
            <a:endParaRPr lang="fr-FR" sz="2400" b="1" dirty="0" smtClean="0">
              <a:ea typeface="Calibri"/>
              <a:cs typeface="Calibri"/>
            </a:endParaRPr>
          </a:p>
          <a:p>
            <a:endParaRPr lang="fr-F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/>
              <a:t>Sexe : </a:t>
            </a:r>
            <a:r>
              <a:rPr lang="fr-FR" sz="1400" b="1" dirty="0" smtClean="0"/>
              <a:t>les femmes sont moins concernées par les complications liées aux myélome, elles prennent plus souvent des traitements complémentaires, consultent plus l’homéopathe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/>
              <a:t>Age : </a:t>
            </a:r>
            <a:r>
              <a:rPr lang="fr-FR" sz="1400" b="1" dirty="0" smtClean="0"/>
              <a:t>les 40/63 sont moins </a:t>
            </a:r>
            <a:r>
              <a:rPr lang="fr-FR" sz="1400" b="1" dirty="0" err="1" smtClean="0"/>
              <a:t>polymédiqués</a:t>
            </a:r>
            <a:r>
              <a:rPr lang="fr-FR" sz="1400" b="1" dirty="0" smtClean="0"/>
              <a:t> , voient moins le médecin généralistes et se montrent légèrement moins </a:t>
            </a:r>
            <a:r>
              <a:rPr lang="fr-FR" sz="1400" b="1" dirty="0" err="1" smtClean="0"/>
              <a:t>observants</a:t>
            </a:r>
            <a:r>
              <a:rPr lang="fr-FR" sz="1400" b="1" dirty="0" smtClean="0"/>
              <a:t> que leurs aînés. Ils sont plus nombreux à oublier de prendre leur traitement  par lassitude ou confusion dans les prises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40738899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A43FA-B5B0-A941-AA16-C472E5260EE4}" type="slidenum">
              <a:rPr lang="en-US" noProof="0" smtClean="0"/>
              <a:pPr/>
              <a:t>38</a:t>
            </a:fld>
            <a:endParaRPr lang="en-US" noProof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568891" y="1387319"/>
            <a:ext cx="8143305" cy="481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Wingdings" pitchFamily="2" charset="2"/>
              <a:buChar char=""/>
              <a:defRPr sz="1600" b="1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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9000" indent="21590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Wingdings" pitchFamily="2" charset="2"/>
              <a:buChar char=""/>
              <a:tabLst/>
              <a:defRPr/>
            </a:pPr>
            <a:r>
              <a:rPr lang="fr-FR" dirty="0" smtClean="0">
                <a:latin typeface="Calibri"/>
              </a:rPr>
              <a:t>Situation maritale, activité professionnelle </a:t>
            </a:r>
            <a:endParaRPr lang="fr-FR" sz="1200" dirty="0" smtClean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</a:rPr>
              <a:t>¼ des femmes vivent actuellement seules ( vs 10% </a:t>
            </a: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  <a:sym typeface="Webdings"/>
              </a:rPr>
              <a:t>)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  <a:sym typeface="Webdings"/>
              </a:rPr>
              <a:t>Davantage de cadres chez les hommes (53% vs 22%). Les femmes sont à 38% des </a:t>
            </a: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  <a:sym typeface="Webdings"/>
              </a:rPr>
              <a:t>employées </a:t>
            </a: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</a:rPr>
              <a:t> 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</a:endParaRPr>
          </a:p>
        </p:txBody>
      </p:sp>
      <p:sp>
        <p:nvSpPr>
          <p:cNvPr id="11" name="Titre 2"/>
          <p:cNvSpPr>
            <a:spLocks noGrp="1"/>
          </p:cNvSpPr>
          <p:nvPr>
            <p:ph type="title"/>
          </p:nvPr>
        </p:nvSpPr>
        <p:spPr>
          <a:xfrm>
            <a:off x="762768" y="438104"/>
            <a:ext cx="8164214" cy="734907"/>
          </a:xfrm>
        </p:spPr>
        <p:txBody>
          <a:bodyPr>
            <a:noAutofit/>
          </a:bodyPr>
          <a:lstStyle/>
          <a:p>
            <a:r>
              <a:rPr lang="fr-FR" dirty="0" smtClean="0"/>
              <a:t>Hommes vs Femmes </a:t>
            </a:r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788527"/>
              </p:ext>
            </p:extLst>
          </p:nvPr>
        </p:nvGraphicFramePr>
        <p:xfrm>
          <a:off x="932101" y="2375932"/>
          <a:ext cx="6155797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68250"/>
                <a:gridCol w="1325279"/>
                <a:gridCol w="1062268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Homme (n=109)</a:t>
                      </a:r>
                      <a:endParaRPr lang="fr-FR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Femme (n=68)</a:t>
                      </a:r>
                      <a:endParaRPr lang="fr-FR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effectLst/>
                        </a:rPr>
                        <a:t>Je vis seul(e</a:t>
                      </a:r>
                      <a:r>
                        <a:rPr lang="fr-FR" sz="1050" u="none" strike="noStrike" dirty="0">
                          <a:effectLst/>
                        </a:rPr>
                        <a:t>)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effectLst/>
                        </a:rPr>
                        <a:t>10 </a:t>
                      </a:r>
                      <a:r>
                        <a:rPr lang="fr-FR" sz="1050" u="none" strike="noStrike" dirty="0">
                          <a:effectLst/>
                        </a:rPr>
                        <a:t>% (---)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>
                          <a:effectLst/>
                        </a:rPr>
                        <a:t>25 % (+++)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080188"/>
              </p:ext>
            </p:extLst>
          </p:nvPr>
        </p:nvGraphicFramePr>
        <p:xfrm>
          <a:off x="932101" y="4241800"/>
          <a:ext cx="6155797" cy="15240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48817"/>
                <a:gridCol w="1153490"/>
                <a:gridCol w="1153490"/>
              </a:tblGrid>
              <a:tr h="386081">
                <a:tc>
                  <a:txBody>
                    <a:bodyPr/>
                    <a:lstStyle/>
                    <a:p>
                      <a:pPr algn="ctr" fontAlgn="b"/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Homme (n=109)</a:t>
                      </a:r>
                      <a:endParaRPr lang="fr-FR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Femme (n=68)</a:t>
                      </a:r>
                      <a:endParaRPr lang="fr-FR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844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Cadre, profession intellectuelle supérieure, profession libérale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(+++)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(---)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844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Employé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(---)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(+++)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844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Ouvrier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(++)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0 % (--)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844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Sans activité professionnelle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0 % (---)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(+++)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9210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A43FA-B5B0-A941-AA16-C472E5260EE4}" type="slidenum">
              <a:rPr lang="en-US" noProof="0" smtClean="0"/>
              <a:pPr/>
              <a:t>39</a:t>
            </a:fld>
            <a:endParaRPr lang="en-US" noProof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568891" y="1387319"/>
            <a:ext cx="8143305" cy="481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Wingdings" pitchFamily="2" charset="2"/>
              <a:buChar char=""/>
              <a:defRPr sz="1600" b="1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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9000" indent="21590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Wingdings" pitchFamily="2" charset="2"/>
              <a:buChar char=""/>
              <a:tabLst/>
              <a:defRPr/>
            </a:pPr>
            <a:r>
              <a:rPr lang="fr-FR" dirty="0" smtClean="0">
                <a:latin typeface="Calibri"/>
              </a:rPr>
              <a:t>Complications liées au myélome et autres pathologies </a:t>
            </a:r>
            <a:endParaRPr lang="fr-FR" sz="1200" dirty="0" smtClean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</a:rPr>
              <a:t>Des femmes moins concernées par les complications liées au </a:t>
            </a: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</a:rPr>
              <a:t>myélome ( </a:t>
            </a: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</a:rPr>
              <a:t>21</a:t>
            </a: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</a:rPr>
              <a:t>% vs </a:t>
            </a:r>
            <a:r>
              <a:rPr lang="fr-FR" dirty="0">
                <a:solidFill>
                  <a:prstClr val="white">
                    <a:lumMod val="50000"/>
                  </a:prstClr>
                </a:solidFill>
                <a:cs typeface="Arial"/>
              </a:rPr>
              <a:t>9</a:t>
            </a: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</a:rPr>
              <a:t>% </a:t>
            </a: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  <a:sym typeface="Webdings"/>
              </a:rPr>
              <a:t>)  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  <a:sym typeface="Webdings"/>
              </a:rPr>
              <a:t>18% d’entre elles ont des problèmes thromboemboliques 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lvl="1" defTabSz="914400">
              <a:defRPr/>
            </a:pP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  <a:sym typeface="Webdings"/>
              </a:rPr>
              <a:t>Elles prennent plus souvent de TTT complémentaires </a:t>
            </a:r>
            <a:r>
              <a:rPr lang="fr-FR" dirty="0">
                <a:solidFill>
                  <a:prstClr val="white">
                    <a:lumMod val="50000"/>
                  </a:prstClr>
                </a:solidFill>
                <a:cs typeface="Arial"/>
              </a:rPr>
              <a:t>( </a:t>
            </a: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</a:rPr>
              <a:t>37</a:t>
            </a: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</a:rPr>
              <a:t>% vs </a:t>
            </a: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</a:rPr>
              <a:t>13% </a:t>
            </a:r>
            <a:r>
              <a:rPr lang="fr-FR" dirty="0">
                <a:solidFill>
                  <a:prstClr val="white">
                    <a:lumMod val="50000"/>
                  </a:prstClr>
                </a:solidFill>
                <a:cs typeface="Arial"/>
                <a:sym typeface="Webdings"/>
              </a:rPr>
              <a:t>)  </a:t>
            </a: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  <a:sym typeface="Webdings"/>
              </a:rPr>
              <a:t>, avec une moyenne de TTT </a:t>
            </a: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  <a:sym typeface="Webdings"/>
              </a:rPr>
              <a:t>deux fois </a:t>
            </a: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  <a:sym typeface="Webdings"/>
              </a:rPr>
              <a:t>plus </a:t>
            </a: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  <a:sym typeface="Webdings"/>
              </a:rPr>
              <a:t>élevée </a:t>
            </a: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  <a:sym typeface="Webdings"/>
              </a:rPr>
              <a:t>( </a:t>
            </a: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  <a:sym typeface="Webdings"/>
              </a:rPr>
              <a:t>2,6 TTT </a:t>
            </a: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  <a:sym typeface="Webdings"/>
              </a:rPr>
              <a:t>vs 1,0 TTT</a:t>
            </a: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</a:rPr>
              <a:t> </a:t>
            </a: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  <a:sym typeface="Webdings"/>
              </a:rPr>
              <a:t>)</a:t>
            </a:r>
          </a:p>
          <a:p>
            <a:pPr lvl="1" defTabSz="914400"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457200" lvl="1" indent="0" defTabSz="914400">
              <a:buNone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lvl="1" defTabSz="914400"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457200" lvl="1" indent="0" defTabSz="914400">
              <a:buNone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457200" lvl="1" indent="0" defTabSz="914400">
              <a:buNone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457200" lvl="1" indent="0" defTabSz="914400">
              <a:buNone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  <a:sym typeface="Webdings"/>
              </a:rPr>
              <a:t>Ces TTT concernent majoritairement l’homéopathie </a:t>
            </a:r>
            <a:r>
              <a:rPr lang="fr-FR" dirty="0">
                <a:solidFill>
                  <a:prstClr val="white">
                    <a:lumMod val="50000"/>
                  </a:prstClr>
                </a:solidFill>
                <a:cs typeface="Arial"/>
              </a:rPr>
              <a:t>( </a:t>
            </a: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</a:rPr>
              <a:t>62</a:t>
            </a: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</a:rPr>
              <a:t>% vs </a:t>
            </a: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</a:rPr>
              <a:t>32% </a:t>
            </a: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  <a:sym typeface="Webdings"/>
              </a:rPr>
              <a:t>) </a:t>
            </a: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</a:rPr>
              <a:t> 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</a:endParaRPr>
          </a:p>
        </p:txBody>
      </p:sp>
      <p:sp>
        <p:nvSpPr>
          <p:cNvPr id="11" name="Titre 2"/>
          <p:cNvSpPr>
            <a:spLocks noGrp="1"/>
          </p:cNvSpPr>
          <p:nvPr>
            <p:ph type="title"/>
          </p:nvPr>
        </p:nvSpPr>
        <p:spPr>
          <a:xfrm>
            <a:off x="762768" y="438104"/>
            <a:ext cx="8164214" cy="734907"/>
          </a:xfrm>
        </p:spPr>
        <p:txBody>
          <a:bodyPr>
            <a:noAutofit/>
          </a:bodyPr>
          <a:lstStyle/>
          <a:p>
            <a:r>
              <a:rPr lang="fr-FR" dirty="0" smtClean="0"/>
              <a:t>Hommes vs Femmes </a:t>
            </a:r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484158"/>
              </p:ext>
            </p:extLst>
          </p:nvPr>
        </p:nvGraphicFramePr>
        <p:xfrm>
          <a:off x="1003742" y="2443843"/>
          <a:ext cx="4989981" cy="89614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63327"/>
                <a:gridCol w="1663327"/>
                <a:gridCol w="1663327"/>
              </a:tblGrid>
              <a:tr h="283289">
                <a:tc>
                  <a:txBody>
                    <a:bodyPr/>
                    <a:lstStyle/>
                    <a:p>
                      <a:pPr algn="ctr" fontAlgn="b"/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Homme (n=109)</a:t>
                      </a:r>
                      <a:endParaRPr lang="fr-FR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Femme (n=68)</a:t>
                      </a:r>
                      <a:endParaRPr lang="fr-FR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832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effectLst/>
                        </a:rPr>
                        <a:t>En</a:t>
                      </a:r>
                      <a:r>
                        <a:rPr lang="fr-FR" sz="1050" u="none" strike="noStrike" baseline="0" dirty="0" smtClean="0">
                          <a:effectLst/>
                        </a:rPr>
                        <a:t> </a:t>
                      </a:r>
                      <a:r>
                        <a:rPr lang="fr-FR" sz="1050" u="none" strike="noStrike" dirty="0" smtClean="0">
                          <a:effectLst/>
                        </a:rPr>
                        <a:t>prévention des troubles</a:t>
                      </a:r>
                      <a:r>
                        <a:rPr lang="fr-FR" sz="1050" u="none" strike="noStrike" baseline="0" dirty="0" smtClean="0">
                          <a:effectLst/>
                        </a:rPr>
                        <a:t> </a:t>
                      </a:r>
                      <a:r>
                        <a:rPr lang="fr-FR" sz="1050" u="none" strike="noStrike" dirty="0" smtClean="0">
                          <a:effectLst/>
                        </a:rPr>
                        <a:t>thromboemboliques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effectLst/>
                        </a:rPr>
                        <a:t>7 </a:t>
                      </a:r>
                      <a:r>
                        <a:rPr lang="fr-FR" sz="1050" u="none" strike="noStrike" dirty="0">
                          <a:effectLst/>
                        </a:rPr>
                        <a:t>% (--)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effectLst/>
                        </a:rPr>
                        <a:t>18 </a:t>
                      </a:r>
                      <a:r>
                        <a:rPr lang="fr-FR" sz="1050" u="none" strike="noStrike" dirty="0">
                          <a:effectLst/>
                        </a:rPr>
                        <a:t>% (++)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32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Aucun</a:t>
                      </a:r>
                      <a:r>
                        <a:rPr lang="fr-FR" sz="105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effectLst/>
                        </a:rPr>
                        <a:t>14 </a:t>
                      </a:r>
                      <a:r>
                        <a:rPr lang="fr-FR" sz="1050" u="none" strike="noStrike" dirty="0">
                          <a:effectLst/>
                        </a:rPr>
                        <a:t>% (--)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effectLst/>
                        </a:rPr>
                        <a:t>24 </a:t>
                      </a:r>
                      <a:r>
                        <a:rPr lang="fr-FR" sz="1050" u="none" strike="noStrike" dirty="0">
                          <a:effectLst/>
                        </a:rPr>
                        <a:t>% (++)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196248" y="2886414"/>
            <a:ext cx="24384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fr-FR" sz="800" b="1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Q12. </a:t>
            </a:r>
            <a:r>
              <a:rPr lang="fr-FR" sz="800" b="1" i="1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Prenez-vous</a:t>
            </a:r>
            <a:r>
              <a:rPr lang="fr-FR" sz="800" b="1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800" b="1" i="1" u="sng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actuellement</a:t>
            </a:r>
            <a:r>
              <a:rPr lang="fr-FR" sz="800" b="1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</a:t>
            </a:r>
            <a:r>
              <a:rPr lang="fr-FR" sz="8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 traitements pour lutter contre certaines complications du myélome</a:t>
            </a:r>
            <a:r>
              <a:rPr lang="fr-FR" sz="800" b="1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?</a:t>
            </a:r>
            <a:endParaRPr lang="fr-FR" sz="800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392770"/>
              </p:ext>
            </p:extLst>
          </p:nvPr>
        </p:nvGraphicFramePr>
        <p:xfrm>
          <a:off x="1003742" y="5045066"/>
          <a:ext cx="5052071" cy="56657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59547"/>
                <a:gridCol w="1596262"/>
                <a:gridCol w="1596262"/>
              </a:tblGrid>
              <a:tr h="283289">
                <a:tc>
                  <a:txBody>
                    <a:bodyPr/>
                    <a:lstStyle/>
                    <a:p>
                      <a:pPr algn="ctr" fontAlgn="b"/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Homme (n=109)</a:t>
                      </a:r>
                      <a:endParaRPr lang="fr-FR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Femme (n=68)</a:t>
                      </a:r>
                      <a:endParaRPr lang="fr-FR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832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effectLst/>
                        </a:rPr>
                        <a:t>Moyenne de TTT complémentaire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(---)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(+++)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99418" y="5203049"/>
            <a:ext cx="2422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fr-FR" sz="800" b="1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Q21. Précisez le nombre de médicaments différents que vous prenez régulièrement à la maison comme traitement complémentaire</a:t>
            </a: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049330"/>
              </p:ext>
            </p:extLst>
          </p:nvPr>
        </p:nvGraphicFramePr>
        <p:xfrm>
          <a:off x="1003742" y="4329448"/>
          <a:ext cx="5060643" cy="61285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46395"/>
                <a:gridCol w="1557124"/>
                <a:gridCol w="1557124"/>
              </a:tblGrid>
              <a:tr h="283289">
                <a:tc>
                  <a:txBody>
                    <a:bodyPr/>
                    <a:lstStyle/>
                    <a:p>
                      <a:pPr algn="ctr" fontAlgn="b"/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Homme (n=109)</a:t>
                      </a:r>
                      <a:endParaRPr lang="fr-FR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Femme (n=68)</a:t>
                      </a:r>
                      <a:endParaRPr lang="fr-FR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832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effectLst/>
                        </a:rPr>
                        <a:t>Prise actuelle de TTT complémentaire: Oui souvent 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(---)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(+++)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241747" y="4495103"/>
            <a:ext cx="2422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fr-FR" sz="800" b="1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Q19. </a:t>
            </a:r>
            <a:r>
              <a:rPr lang="fr-FR" sz="800" b="1" i="1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Prenez-vous</a:t>
            </a:r>
            <a:r>
              <a:rPr lang="fr-FR" sz="800" b="1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actuellement des traitements complémentaires pour le traitement du myélome ou pour le traitement d’autres maladies ?</a:t>
            </a:r>
          </a:p>
        </p:txBody>
      </p:sp>
    </p:spTree>
    <p:extLst>
      <p:ext uri="{BB962C8B-B14F-4D97-AF65-F5344CB8AC3E}">
        <p14:creationId xmlns:p14="http://schemas.microsoft.com/office/powerpoint/2010/main" val="2013521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Rappel de la méthode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A43FA-B5B0-A941-AA16-C472E5260EE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19" name="Diagramme 18"/>
          <p:cNvGraphicFramePr/>
          <p:nvPr>
            <p:extLst>
              <p:ext uri="{D42A27DB-BD31-4B8C-83A1-F6EECF244321}">
                <p14:modId xmlns:p14="http://schemas.microsoft.com/office/powerpoint/2010/main" val="1545072307"/>
              </p:ext>
            </p:extLst>
          </p:nvPr>
        </p:nvGraphicFramePr>
        <p:xfrm>
          <a:off x="1225810" y="1925231"/>
          <a:ext cx="6624736" cy="4064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Rectangle 19"/>
          <p:cNvSpPr/>
          <p:nvPr/>
        </p:nvSpPr>
        <p:spPr>
          <a:xfrm>
            <a:off x="3134005" y="4540675"/>
            <a:ext cx="36593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</a:rPr>
              <a:t>Terrain réalisé </a:t>
            </a:r>
            <a:r>
              <a:rPr lang="fr-FR" sz="1400" b="1" dirty="0" smtClean="0">
                <a:solidFill>
                  <a:srgbClr val="000000"/>
                </a:solidFill>
              </a:rPr>
              <a:t>du 29  janvier au 18 mars 2015</a:t>
            </a:r>
          </a:p>
        </p:txBody>
      </p:sp>
      <p:pic>
        <p:nvPicPr>
          <p:cNvPr id="1028" name="Picture 4" descr="Groupe de personnes dans une formation"/>
          <p:cNvPicPr>
            <a:picLocks noChangeAspect="1" noChangeArrowheads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11" y="2756850"/>
            <a:ext cx="796758" cy="79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ir Ordinateur portable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138" y="3616283"/>
            <a:ext cx="858492" cy="73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980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A43FA-B5B0-A941-AA16-C472E5260EE4}" type="slidenum">
              <a:rPr lang="en-US" noProof="0" smtClean="0"/>
              <a:pPr/>
              <a:t>40</a:t>
            </a:fld>
            <a:endParaRPr lang="en-US" noProof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568891" y="1387319"/>
            <a:ext cx="8143305" cy="481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Wingdings" pitchFamily="2" charset="2"/>
              <a:buChar char=""/>
              <a:defRPr sz="1600" b="1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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9000" indent="21590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Wingdings" pitchFamily="2" charset="2"/>
              <a:buChar char=""/>
              <a:tabLst/>
              <a:defRPr/>
            </a:pPr>
            <a:r>
              <a:rPr lang="fr-FR" dirty="0" smtClean="0">
                <a:latin typeface="Calibri"/>
              </a:rPr>
              <a:t>Médecins prescripteurs de médicaments pour les autres maladies </a:t>
            </a:r>
            <a:endParaRPr lang="fr-FR" sz="1200" dirty="0" smtClean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</a:rPr>
              <a:t>Les femmes consultent davantage l’homéopathe pour les TTT complémentaires mais aussi pour leurs autres pathologies 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  <a:sym typeface="Webdings"/>
              </a:rPr>
              <a:t>Près </a:t>
            </a: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  <a:sym typeface="Webdings"/>
              </a:rPr>
              <a:t>d’un tiers des hommes se référent au spécialiste du myélome pour leurs TTT complémentaires </a:t>
            </a: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lvl="1" defTabSz="914400"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457200" lvl="1" indent="0" defTabSz="914400">
              <a:buNone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lvl="1" defTabSz="914400"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457200" lvl="1" indent="0" defTabSz="914400">
              <a:buNone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457200" lvl="1" indent="0" defTabSz="914400">
              <a:buNone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457200" lvl="1" indent="0" defTabSz="914400">
              <a:buNone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</a:rPr>
              <a:t> 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</a:endParaRPr>
          </a:p>
        </p:txBody>
      </p:sp>
      <p:sp>
        <p:nvSpPr>
          <p:cNvPr id="11" name="Titre 2"/>
          <p:cNvSpPr>
            <a:spLocks noGrp="1"/>
          </p:cNvSpPr>
          <p:nvPr>
            <p:ph type="title"/>
          </p:nvPr>
        </p:nvSpPr>
        <p:spPr>
          <a:xfrm>
            <a:off x="762768" y="438104"/>
            <a:ext cx="8164214" cy="734907"/>
          </a:xfrm>
        </p:spPr>
        <p:txBody>
          <a:bodyPr>
            <a:noAutofit/>
          </a:bodyPr>
          <a:lstStyle/>
          <a:p>
            <a:r>
              <a:rPr lang="fr-FR" dirty="0" smtClean="0"/>
              <a:t>Hommes vs Femmes </a:t>
            </a:r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53195"/>
              </p:ext>
            </p:extLst>
          </p:nvPr>
        </p:nvGraphicFramePr>
        <p:xfrm>
          <a:off x="1340288" y="3103492"/>
          <a:ext cx="4613961" cy="56657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7987"/>
                <a:gridCol w="1537987"/>
                <a:gridCol w="1537987"/>
              </a:tblGrid>
              <a:tr h="2832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Pour le </a:t>
                      </a:r>
                      <a:r>
                        <a:rPr lang="fr-FR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myélome 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Homme (n=109)</a:t>
                      </a:r>
                      <a:endParaRPr lang="fr-FR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Femme (n=68)</a:t>
                      </a:r>
                      <a:endParaRPr lang="fr-FR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832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Homéopathe</a:t>
                      </a:r>
                      <a:r>
                        <a:rPr lang="fr-FR" sz="105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0 % (---)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(+++)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118976" y="4186819"/>
            <a:ext cx="27457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fr-FR" sz="800" b="1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Q24. Parmi les médecins suivants, quels sont ceux qui vous prescrivent actuellement des médicaments </a:t>
            </a: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49968"/>
              </p:ext>
            </p:extLst>
          </p:nvPr>
        </p:nvGraphicFramePr>
        <p:xfrm>
          <a:off x="1340288" y="3950158"/>
          <a:ext cx="4613961" cy="56657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7987"/>
                <a:gridCol w="1537987"/>
                <a:gridCol w="1537987"/>
              </a:tblGrid>
              <a:tr h="2832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Pour les autres maladies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Homme (n=77)</a:t>
                      </a:r>
                      <a:endParaRPr lang="fr-FR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Femme (n=50)</a:t>
                      </a:r>
                      <a:endParaRPr lang="fr-FR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832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Homéopathe</a:t>
                      </a:r>
                      <a:r>
                        <a:rPr lang="fr-FR" sz="105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(--)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10 % (++)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492853"/>
              </p:ext>
            </p:extLst>
          </p:nvPr>
        </p:nvGraphicFramePr>
        <p:xfrm>
          <a:off x="1323354" y="4896622"/>
          <a:ext cx="4630896" cy="89614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43632"/>
                <a:gridCol w="1543632"/>
                <a:gridCol w="1543632"/>
              </a:tblGrid>
              <a:tr h="2832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Pour les TTT complémentaires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Homme (n=27)</a:t>
                      </a:r>
                      <a:endParaRPr lang="fr-FR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Femme (n=31)</a:t>
                      </a:r>
                      <a:endParaRPr lang="fr-FR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832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Spécialiste du myélome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(++)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(--)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832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Homéopathe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(--)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(++)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4168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A43FA-B5B0-A941-AA16-C472E5260EE4}" type="slidenum">
              <a:rPr lang="en-US" noProof="0" smtClean="0"/>
              <a:pPr/>
              <a:t>41</a:t>
            </a:fld>
            <a:endParaRPr lang="en-US" noProof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568891" y="1387319"/>
            <a:ext cx="8143305" cy="481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Wingdings" pitchFamily="2" charset="2"/>
              <a:buChar char=""/>
              <a:defRPr sz="1600" b="1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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9000" indent="21590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Wingdings" pitchFamily="2" charset="2"/>
              <a:buChar char=""/>
              <a:tabLst/>
              <a:defRPr/>
            </a:pPr>
            <a:r>
              <a:rPr lang="fr-FR" dirty="0" smtClean="0">
                <a:latin typeface="Calibri"/>
              </a:rPr>
              <a:t>Situation maritale, activité professionnelles </a:t>
            </a:r>
            <a:endParaRPr lang="fr-FR" sz="1200" dirty="0" smtClean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  <a:sym typeface="Webdings"/>
              </a:rPr>
              <a:t>Les plus de 70 ans vivent majoritairement en couple 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  <a:sym typeface="Webdings"/>
              </a:rPr>
              <a:t>Les 40/63 ans vivent pour plus </a:t>
            </a: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  <a:sym typeface="Webdings"/>
              </a:rPr>
              <a:t>d’un quart en </a:t>
            </a: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  <a:sym typeface="Webdings"/>
              </a:rPr>
              <a:t>famille </a:t>
            </a: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  <a:sym typeface="Webdings"/>
              </a:rPr>
              <a:t>Actuellement, ¼ des 40/63 ans sont en invalidité, 1 tiers en arrêt de travail et 15% en activité </a:t>
            </a: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</a:rPr>
              <a:t> 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</a:endParaRPr>
          </a:p>
        </p:txBody>
      </p:sp>
      <p:sp>
        <p:nvSpPr>
          <p:cNvPr id="11" name="Titre 2"/>
          <p:cNvSpPr>
            <a:spLocks noGrp="1"/>
          </p:cNvSpPr>
          <p:nvPr>
            <p:ph type="title"/>
          </p:nvPr>
        </p:nvSpPr>
        <p:spPr>
          <a:xfrm>
            <a:off x="762768" y="438104"/>
            <a:ext cx="8164214" cy="734907"/>
          </a:xfrm>
        </p:spPr>
        <p:txBody>
          <a:bodyPr>
            <a:noAutofit/>
          </a:bodyPr>
          <a:lstStyle/>
          <a:p>
            <a:r>
              <a:rPr lang="fr-FR" dirty="0" smtClean="0"/>
              <a:t>Catégories d'Age : 40/63 ans vs 64/70 ans vs + de 70 ans </a:t>
            </a:r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57850"/>
              </p:ext>
            </p:extLst>
          </p:nvPr>
        </p:nvGraphicFramePr>
        <p:xfrm>
          <a:off x="1128994" y="2601331"/>
          <a:ext cx="6524872" cy="8276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31218"/>
                <a:gridCol w="1631218"/>
                <a:gridCol w="1631218"/>
                <a:gridCol w="1631218"/>
              </a:tblGrid>
              <a:tr h="275890">
                <a:tc>
                  <a:txBody>
                    <a:bodyPr/>
                    <a:lstStyle/>
                    <a:p>
                      <a:pPr algn="ctr" fontAlgn="b"/>
                      <a:endParaRPr lang="fr-FR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40/63 ans</a:t>
                      </a:r>
                      <a:r>
                        <a:rPr lang="fr-FR" sz="1050" u="none" strike="noStrike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(n=60)</a:t>
                      </a:r>
                      <a:endParaRPr lang="fr-FR" sz="1050" b="1" i="0" u="none" strike="noStrike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64/70 ans (n=58)</a:t>
                      </a:r>
                      <a:endParaRPr lang="fr-FR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+ </a:t>
                      </a:r>
                      <a:r>
                        <a:rPr lang="fr-FR" sz="105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de 70 </a:t>
                      </a:r>
                      <a:r>
                        <a:rPr lang="fr-FR" sz="105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ans (n=59)</a:t>
                      </a:r>
                      <a:endParaRPr lang="fr-FR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7589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>
                          <a:effectLst/>
                        </a:rPr>
                        <a:t>en couple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effectLst/>
                        </a:rPr>
                        <a:t>57 </a:t>
                      </a:r>
                      <a:r>
                        <a:rPr lang="fr-FR" sz="1050" u="none" strike="noStrike" dirty="0">
                          <a:effectLst/>
                        </a:rPr>
                        <a:t>% (---)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>
                          <a:effectLst/>
                        </a:rPr>
                        <a:t>81%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effectLst/>
                        </a:rPr>
                        <a:t>85 </a:t>
                      </a:r>
                      <a:r>
                        <a:rPr lang="fr-FR" sz="1050" u="none" strike="noStrike" dirty="0">
                          <a:effectLst/>
                        </a:rPr>
                        <a:t>% (++)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589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>
                          <a:effectLst/>
                        </a:rPr>
                        <a:t>en famille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effectLst/>
                        </a:rPr>
                        <a:t>25 </a:t>
                      </a:r>
                      <a:r>
                        <a:rPr lang="fr-FR" sz="1050" u="none" strike="noStrike" dirty="0">
                          <a:effectLst/>
                        </a:rPr>
                        <a:t>% (+++)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effectLst/>
                        </a:rPr>
                        <a:t>3 </a:t>
                      </a:r>
                      <a:r>
                        <a:rPr lang="fr-FR" sz="1050" u="none" strike="noStrike" dirty="0">
                          <a:effectLst/>
                        </a:rPr>
                        <a:t>% (--)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effectLst/>
                        </a:rPr>
                        <a:t>2 </a:t>
                      </a:r>
                      <a:r>
                        <a:rPr lang="fr-FR" sz="1050" u="none" strike="noStrike" dirty="0">
                          <a:effectLst/>
                        </a:rPr>
                        <a:t>% (---)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218165"/>
              </p:ext>
            </p:extLst>
          </p:nvPr>
        </p:nvGraphicFramePr>
        <p:xfrm>
          <a:off x="1128994" y="4345463"/>
          <a:ext cx="6524872" cy="13780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31218"/>
                <a:gridCol w="1631218"/>
                <a:gridCol w="1631218"/>
                <a:gridCol w="1631218"/>
              </a:tblGrid>
              <a:tr h="275601">
                <a:tc>
                  <a:txBody>
                    <a:bodyPr/>
                    <a:lstStyle/>
                    <a:p>
                      <a:pPr algn="ctr" fontAlgn="b"/>
                      <a:endParaRPr lang="fr-FR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40/63 ans</a:t>
                      </a:r>
                      <a:r>
                        <a:rPr lang="fr-FR" sz="1050" u="none" strike="noStrike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(n=60)</a:t>
                      </a:r>
                      <a:endParaRPr lang="fr-FR" sz="1050" b="1" i="0" u="none" strike="noStrike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64/70 ans (n=58)</a:t>
                      </a:r>
                      <a:endParaRPr lang="fr-FR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+ </a:t>
                      </a:r>
                      <a:r>
                        <a:rPr lang="fr-FR" sz="105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de 70 </a:t>
                      </a:r>
                      <a:r>
                        <a:rPr lang="fr-FR" sz="105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ans (n=59)</a:t>
                      </a:r>
                      <a:endParaRPr lang="fr-FR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7560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activité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15 % (+++)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0 % (--)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0 % (--)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7560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arrêt de travail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30 % (+++)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(--)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0 % (---)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7560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invalidité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25 % (+++)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0 % (---)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0 % (---)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7560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retraité / non actif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30 % (---)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(+++)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100 % (+++)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68297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A43FA-B5B0-A941-AA16-C472E5260EE4}" type="slidenum">
              <a:rPr lang="en-US" noProof="0" smtClean="0"/>
              <a:pPr/>
              <a:t>42</a:t>
            </a:fld>
            <a:endParaRPr lang="en-US" noProof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568891" y="1387319"/>
            <a:ext cx="8143305" cy="481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Wingdings" pitchFamily="2" charset="2"/>
              <a:buChar char=""/>
              <a:defRPr sz="1600" b="1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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9000" indent="21590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Wingdings" pitchFamily="2" charset="2"/>
              <a:buChar char=""/>
              <a:tabLst/>
              <a:defRPr/>
            </a:pPr>
            <a:r>
              <a:rPr lang="fr-FR" dirty="0" smtClean="0">
                <a:latin typeface="Calibri"/>
              </a:rPr>
              <a:t>Essai clinique , TTT actuels pour le myélome et ses complications </a:t>
            </a:r>
            <a:endParaRPr lang="fr-FR" sz="1200" dirty="0" smtClean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  <a:sym typeface="Webdings"/>
              </a:rPr>
              <a:t>¼ des 40/63 ans participent actuellement à un essai clinique ( vs 5% pour les + de 70 ans )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  <a:sym typeface="Webdings"/>
              </a:rPr>
              <a:t>Pour les TTT actuels, ¼ des plus de 70 ans sont sous ALKERAN et autres corticostéroïdes, 5% sont sous IMNOVID 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  <a:sym typeface="Webdings"/>
              </a:rPr>
              <a:t>64/70 ans prennent majoritairement des TTT pour prévenir les infections et plus d’un tiers des TTT pour lutter contre l’hypercalcémie </a:t>
            </a: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</a:rPr>
              <a:t> 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</a:endParaRPr>
          </a:p>
        </p:txBody>
      </p:sp>
      <p:sp>
        <p:nvSpPr>
          <p:cNvPr id="11" name="Titre 2"/>
          <p:cNvSpPr>
            <a:spLocks noGrp="1"/>
          </p:cNvSpPr>
          <p:nvPr>
            <p:ph type="title"/>
          </p:nvPr>
        </p:nvSpPr>
        <p:spPr>
          <a:xfrm>
            <a:off x="762768" y="438104"/>
            <a:ext cx="8164214" cy="734907"/>
          </a:xfrm>
        </p:spPr>
        <p:txBody>
          <a:bodyPr>
            <a:noAutofit/>
          </a:bodyPr>
          <a:lstStyle/>
          <a:p>
            <a:r>
              <a:rPr lang="fr-FR" dirty="0" smtClean="0"/>
              <a:t>Catégories d'Age : 40/63 ans vs 64/70 ans vs + de 70 ans </a:t>
            </a:r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357046"/>
              </p:ext>
            </p:extLst>
          </p:nvPr>
        </p:nvGraphicFramePr>
        <p:xfrm>
          <a:off x="1128994" y="2174719"/>
          <a:ext cx="6524872" cy="551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31218"/>
                <a:gridCol w="1631218"/>
                <a:gridCol w="1631218"/>
                <a:gridCol w="1631218"/>
              </a:tblGrid>
              <a:tr h="275890">
                <a:tc>
                  <a:txBody>
                    <a:bodyPr/>
                    <a:lstStyle/>
                    <a:p>
                      <a:pPr algn="ctr" fontAlgn="b"/>
                      <a:endParaRPr lang="fr-FR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40/63 ans</a:t>
                      </a:r>
                      <a:r>
                        <a:rPr lang="fr-FR" sz="1050" u="none" strike="noStrike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(n=60)</a:t>
                      </a:r>
                      <a:endParaRPr lang="fr-FR" sz="1050" b="1" i="0" u="none" strike="noStrike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64/70 ans (n=58)</a:t>
                      </a:r>
                      <a:endParaRPr lang="fr-FR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+ </a:t>
                      </a:r>
                      <a:r>
                        <a:rPr lang="fr-FR" sz="105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de 70 </a:t>
                      </a:r>
                      <a:r>
                        <a:rPr lang="fr-FR" sz="105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ans (n=59)</a:t>
                      </a:r>
                      <a:endParaRPr lang="fr-FR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7589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effectLst/>
                        </a:rPr>
                        <a:t>Essai clinique « oui »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(++)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(--)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367121"/>
              </p:ext>
            </p:extLst>
          </p:nvPr>
        </p:nvGraphicFramePr>
        <p:xfrm>
          <a:off x="1230593" y="3397458"/>
          <a:ext cx="6524870" cy="11024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04974"/>
                <a:gridCol w="1304974"/>
                <a:gridCol w="1304974"/>
                <a:gridCol w="1304974"/>
                <a:gridCol w="1304974"/>
              </a:tblGrid>
              <a:tr h="275601">
                <a:tc>
                  <a:txBody>
                    <a:bodyPr/>
                    <a:lstStyle/>
                    <a:p>
                      <a:pPr algn="ctr" fontAlgn="b"/>
                      <a:endParaRPr lang="fr-FR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40/63 ans</a:t>
                      </a:r>
                      <a:r>
                        <a:rPr lang="fr-FR" sz="1050" u="none" strike="noStrike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(n=60)</a:t>
                      </a:r>
                      <a:endParaRPr lang="fr-FR" sz="1050" b="1" i="0" u="none" strike="noStrike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64/70 ans (n=58)</a:t>
                      </a:r>
                      <a:endParaRPr lang="fr-FR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+ </a:t>
                      </a:r>
                      <a:r>
                        <a:rPr lang="fr-FR" sz="105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de 70 </a:t>
                      </a:r>
                      <a:r>
                        <a:rPr lang="fr-FR" sz="105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ans (n=59)</a:t>
                      </a:r>
                      <a:endParaRPr lang="fr-FR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7560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IMNOVID®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9525" marR="9525" marT="9525" marB="0" anchor="ctr">
                    <a:solidFill>
                      <a:srgbClr val="CCDF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18 %</a:t>
                      </a:r>
                      <a:endParaRPr lang="fr-F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CCD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CCD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(--)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7560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ALKERAN®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9525" marR="9525" marT="9525" marB="0" anchor="ctr">
                    <a:solidFill>
                      <a:srgbClr val="E7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7 %</a:t>
                      </a:r>
                      <a:endParaRPr lang="fr-F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7F0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7F0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22 % (+++)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560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Autres corticostéroïde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 </a:t>
                      </a:r>
                      <a:r>
                        <a:rPr lang="fr-FR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CCD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CCD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(++)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838039"/>
              </p:ext>
            </p:extLst>
          </p:nvPr>
        </p:nvGraphicFramePr>
        <p:xfrm>
          <a:off x="1230593" y="5514125"/>
          <a:ext cx="6524870" cy="9347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04974"/>
                <a:gridCol w="1304974"/>
                <a:gridCol w="1304974"/>
                <a:gridCol w="1304974"/>
                <a:gridCol w="1304974"/>
              </a:tblGrid>
              <a:tr h="275601">
                <a:tc>
                  <a:txBody>
                    <a:bodyPr/>
                    <a:lstStyle/>
                    <a:p>
                      <a:pPr algn="ctr" fontAlgn="b"/>
                      <a:endParaRPr lang="fr-FR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40/63 ans</a:t>
                      </a:r>
                      <a:r>
                        <a:rPr lang="fr-FR" sz="1050" u="none" strike="noStrike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(n=60)</a:t>
                      </a:r>
                      <a:endParaRPr lang="fr-FR" sz="1050" b="1" i="0" u="none" strike="noStrike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64/70 ans (n=58)</a:t>
                      </a:r>
                      <a:endParaRPr lang="fr-FR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+ </a:t>
                      </a:r>
                      <a:r>
                        <a:rPr lang="fr-FR" sz="105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de 70 </a:t>
                      </a:r>
                      <a:r>
                        <a:rPr lang="fr-FR" sz="105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ans (n=59)</a:t>
                      </a:r>
                      <a:endParaRPr lang="fr-FR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7560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Traitement pour prévenir les infections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9525" marR="9525" marT="9525" marB="0" anchor="ctr">
                    <a:solidFill>
                      <a:srgbClr val="CCD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  <a:r>
                        <a:rPr lang="fr-FR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D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(++)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39 % (---)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7560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Traitements pour lutter contre l’hypercalcémie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9525" marR="9525" marT="9525" marB="0" anchor="ctr">
                    <a:solidFill>
                      <a:srgbClr val="E7F0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7F0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(++)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7F0F7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814726" y="3638088"/>
            <a:ext cx="128693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fr-FR" sz="1000" b="1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Q10. Actuellement, </a:t>
            </a:r>
            <a:r>
              <a:rPr lang="fr-FR" sz="1000" b="1" kern="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prenez-vous</a:t>
            </a:r>
            <a:r>
              <a:rPr lang="fr-FR" sz="1000" b="1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les traitements ci-dessous pour le myélome</a:t>
            </a:r>
          </a:p>
        </p:txBody>
      </p:sp>
      <p:sp>
        <p:nvSpPr>
          <p:cNvPr id="3" name="Rectangle 2"/>
          <p:cNvSpPr/>
          <p:nvPr/>
        </p:nvSpPr>
        <p:spPr>
          <a:xfrm>
            <a:off x="7927917" y="5410770"/>
            <a:ext cx="117374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fr-FR" sz="1000" b="1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Q12. </a:t>
            </a:r>
            <a:r>
              <a:rPr lang="fr-FR" sz="1000" b="1" kern="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Prenez-vous</a:t>
            </a:r>
            <a:r>
              <a:rPr lang="fr-FR" sz="1000" b="1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actuellement des traitements pour lutter contre certaines complications du myélome 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51487" y="2203279"/>
            <a:ext cx="13501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fr-FR" sz="1000" b="1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Q9b. Actuellement, faites-vous partie d’un essai clinique ?</a:t>
            </a:r>
          </a:p>
        </p:txBody>
      </p:sp>
    </p:spTree>
    <p:extLst>
      <p:ext uri="{BB962C8B-B14F-4D97-AF65-F5344CB8AC3E}">
        <p14:creationId xmlns:p14="http://schemas.microsoft.com/office/powerpoint/2010/main" val="27568066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A43FA-B5B0-A941-AA16-C472E5260EE4}" type="slidenum">
              <a:rPr lang="en-US" noProof="0" smtClean="0"/>
              <a:pPr/>
              <a:t>43</a:t>
            </a:fld>
            <a:endParaRPr lang="en-US" noProof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568891" y="1387319"/>
            <a:ext cx="8143305" cy="481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Wingdings" pitchFamily="2" charset="2"/>
              <a:buChar char=""/>
              <a:defRPr sz="1600" b="1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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9000" indent="21590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Wingdings" pitchFamily="2" charset="2"/>
              <a:buChar char=""/>
              <a:tabLst/>
              <a:defRPr/>
            </a:pPr>
            <a:r>
              <a:rPr lang="fr-FR" dirty="0" smtClean="0">
                <a:latin typeface="Calibri"/>
              </a:rPr>
              <a:t>Autres </a:t>
            </a:r>
            <a:r>
              <a:rPr lang="fr-FR" dirty="0" smtClean="0">
                <a:latin typeface="Calibri"/>
              </a:rPr>
              <a:t>pathologies </a:t>
            </a:r>
            <a:r>
              <a:rPr lang="fr-FR" dirty="0" smtClean="0">
                <a:latin typeface="Calibri"/>
              </a:rPr>
              <a:t>en dehors du myélome </a:t>
            </a:r>
            <a:endParaRPr lang="fr-FR" sz="1200" dirty="0" smtClean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  <a:sym typeface="Webdings"/>
              </a:rPr>
              <a:t>Presque la </a:t>
            </a: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  <a:sym typeface="Webdings"/>
              </a:rPr>
              <a:t>moitié </a:t>
            </a: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  <a:sym typeface="Webdings"/>
              </a:rPr>
              <a:t>des 40/63 ans ne souffrent d’aucune autre maladie, ils </a:t>
            </a: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  <a:sym typeface="Webdings"/>
              </a:rPr>
              <a:t>déclarent </a:t>
            </a: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  <a:sym typeface="Webdings"/>
              </a:rPr>
              <a:t>le </a:t>
            </a: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  <a:sym typeface="Webdings"/>
              </a:rPr>
              <a:t>plus faible nombre de médicaments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  <a:sym typeface="Webdings"/>
              </a:rPr>
              <a:t>18% des plus 70 ans ont du cholestérol, 25% ne souffrent d’aucune autre maladie 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  <a:sym typeface="Webdings"/>
              </a:rPr>
              <a:t>Les 64/70 ans sont intermédiaires 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</a:rPr>
              <a:t> 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</a:endParaRPr>
          </a:p>
        </p:txBody>
      </p:sp>
      <p:sp>
        <p:nvSpPr>
          <p:cNvPr id="11" name="Titre 2"/>
          <p:cNvSpPr>
            <a:spLocks noGrp="1"/>
          </p:cNvSpPr>
          <p:nvPr>
            <p:ph type="title"/>
          </p:nvPr>
        </p:nvSpPr>
        <p:spPr>
          <a:xfrm>
            <a:off x="762768" y="438104"/>
            <a:ext cx="8164214" cy="734907"/>
          </a:xfrm>
        </p:spPr>
        <p:txBody>
          <a:bodyPr>
            <a:noAutofit/>
          </a:bodyPr>
          <a:lstStyle/>
          <a:p>
            <a:r>
              <a:rPr lang="fr-FR" dirty="0" smtClean="0"/>
              <a:t>Catégories d'Age : 40/63 ans vs 64/70 ans vs + de 70 ans </a:t>
            </a:r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671659"/>
              </p:ext>
            </p:extLst>
          </p:nvPr>
        </p:nvGraphicFramePr>
        <p:xfrm>
          <a:off x="1196726" y="3049059"/>
          <a:ext cx="6524872" cy="1486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31218"/>
                <a:gridCol w="1631218"/>
                <a:gridCol w="1631218"/>
                <a:gridCol w="1631218"/>
              </a:tblGrid>
              <a:tr h="275890">
                <a:tc>
                  <a:txBody>
                    <a:bodyPr/>
                    <a:lstStyle/>
                    <a:p>
                      <a:pPr algn="ctr" fontAlgn="b"/>
                      <a:endParaRPr lang="fr-FR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40/63 ans</a:t>
                      </a:r>
                      <a:r>
                        <a:rPr lang="fr-FR" sz="1050" u="none" strike="noStrike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(n=57)</a:t>
                      </a:r>
                      <a:endParaRPr lang="fr-FR" sz="1050" b="1" i="0" u="none" strike="noStrike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64/70 ans (n=57)</a:t>
                      </a:r>
                      <a:endParaRPr lang="fr-FR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+ </a:t>
                      </a:r>
                      <a:r>
                        <a:rPr lang="fr-FR" sz="105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de 70 </a:t>
                      </a:r>
                      <a:r>
                        <a:rPr lang="fr-FR" sz="105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ans (n=57)</a:t>
                      </a:r>
                      <a:endParaRPr lang="fr-FR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7589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Hypertension / tension artérielle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(---)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</a:t>
                      </a:r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CCDFEF"/>
                    </a:solidFill>
                  </a:tcPr>
                </a:tc>
              </a:tr>
              <a:tr h="27589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Cholestérol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7F0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(++)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589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Problème cardiaque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(--)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CCDFEF"/>
                    </a:solidFill>
                  </a:tcPr>
                </a:tc>
              </a:tr>
              <a:tr h="27589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 ne souffre d’aucune autre </a:t>
                      </a:r>
                      <a:r>
                        <a:rPr lang="fr-FR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maladie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(+++)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(--)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7F0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148780"/>
              </p:ext>
            </p:extLst>
          </p:nvPr>
        </p:nvGraphicFramePr>
        <p:xfrm>
          <a:off x="1196728" y="5006124"/>
          <a:ext cx="6626472" cy="6051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6618"/>
                <a:gridCol w="1656618"/>
                <a:gridCol w="1656618"/>
                <a:gridCol w="1656618"/>
              </a:tblGrid>
              <a:tr h="275601">
                <a:tc>
                  <a:txBody>
                    <a:bodyPr/>
                    <a:lstStyle/>
                    <a:p>
                      <a:pPr algn="ctr" fontAlgn="b"/>
                      <a:endParaRPr lang="fr-FR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050" b="1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40/63 ans (n=60)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050" b="1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64/70 ans (n=58)</a:t>
                      </a:r>
                      <a:endParaRPr lang="fr-FR" sz="1050" b="1" u="none" strike="noStrike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050" b="1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fr-FR" sz="1050" b="1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70 </a:t>
                      </a:r>
                      <a:r>
                        <a:rPr lang="fr-FR" sz="1050" b="1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ans (n=59)</a:t>
                      </a:r>
                      <a:endParaRPr lang="fr-FR" sz="1050" b="1" u="none" strike="noStrike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7560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</a:t>
                      </a:r>
                      <a:r>
                        <a:rPr lang="fr-FR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médicaments différents 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effectLst/>
                        </a:rPr>
                        <a:t>1,4 </a:t>
                      </a:r>
                      <a:r>
                        <a:rPr lang="fr-FR" sz="1050" u="none" strike="noStrike" dirty="0">
                          <a:effectLst/>
                        </a:rPr>
                        <a:t>(--)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effectLst/>
                        </a:rPr>
                        <a:t>1,8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D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effectLst/>
                        </a:rPr>
                        <a:t>1,8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DFEF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912535" y="3069994"/>
            <a:ext cx="11906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Q15. En dehors du myélome, souffrez-vous actuellement d’une ou plusieurs maladies citées?</a:t>
            </a: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12578" y="4535859"/>
            <a:ext cx="990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fr-FR" sz="1000" b="1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Q17. Au total combien de médicaments différents </a:t>
            </a:r>
            <a:r>
              <a:rPr lang="fr-FR" sz="1000" b="1" kern="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prenez-vous</a:t>
            </a:r>
            <a:r>
              <a:rPr lang="fr-FR" sz="1000" b="1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pour le traitement des maladies autres que le myélome ?</a:t>
            </a:r>
          </a:p>
        </p:txBody>
      </p:sp>
    </p:spTree>
    <p:extLst>
      <p:ext uri="{BB962C8B-B14F-4D97-AF65-F5344CB8AC3E}">
        <p14:creationId xmlns:p14="http://schemas.microsoft.com/office/powerpoint/2010/main" val="7272077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A43FA-B5B0-A941-AA16-C472E5260EE4}" type="slidenum">
              <a:rPr lang="en-US" noProof="0" smtClean="0"/>
              <a:pPr/>
              <a:t>44</a:t>
            </a:fld>
            <a:endParaRPr lang="en-US" noProof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568891" y="1387319"/>
            <a:ext cx="8143305" cy="481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Wingdings" pitchFamily="2" charset="2"/>
              <a:buChar char=""/>
              <a:defRPr sz="1600" b="1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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9000" indent="21590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Wingdings" pitchFamily="2" charset="2"/>
              <a:buChar char=""/>
              <a:tabLst/>
              <a:defRPr/>
            </a:pPr>
            <a:r>
              <a:rPr lang="fr-FR" dirty="0" smtClean="0">
                <a:latin typeface="Calibri"/>
              </a:rPr>
              <a:t>Médecins prescripteurs, recommandations , suivi des consignes </a:t>
            </a:r>
            <a:endParaRPr lang="fr-FR" sz="1200" dirty="0" smtClean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  <a:sym typeface="Webdings"/>
              </a:rPr>
              <a:t>Les plus de 70 ans  sont suivis par leur médecin généraliste pour leurs autres maladies , il est aussi le deuxième à leur apporter des informations après le spécialiste</a:t>
            </a: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  <a:sym typeface="Webdings"/>
              </a:rPr>
              <a:t>Les 40/63 ans sont autonomes dans la prise de leur TTT (95%)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  <a:sym typeface="Webdings"/>
              </a:rPr>
              <a:t>28% des  64/70 ans se renseignent auprès de leur pharmacien de ville 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</a:rPr>
              <a:t> 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</a:endParaRPr>
          </a:p>
        </p:txBody>
      </p:sp>
      <p:sp>
        <p:nvSpPr>
          <p:cNvPr id="11" name="Titre 2"/>
          <p:cNvSpPr>
            <a:spLocks noGrp="1"/>
          </p:cNvSpPr>
          <p:nvPr>
            <p:ph type="title"/>
          </p:nvPr>
        </p:nvSpPr>
        <p:spPr>
          <a:xfrm>
            <a:off x="762768" y="438104"/>
            <a:ext cx="8164214" cy="734907"/>
          </a:xfrm>
        </p:spPr>
        <p:txBody>
          <a:bodyPr>
            <a:noAutofit/>
          </a:bodyPr>
          <a:lstStyle/>
          <a:p>
            <a:r>
              <a:rPr lang="fr-FR" dirty="0" smtClean="0"/>
              <a:t>Catégories d'Age : 40/63 ans vs 64/70 ans vs + de 70 ans </a:t>
            </a:r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499613"/>
              </p:ext>
            </p:extLst>
          </p:nvPr>
        </p:nvGraphicFramePr>
        <p:xfrm>
          <a:off x="1196728" y="3069994"/>
          <a:ext cx="6626472" cy="5512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6618"/>
                <a:gridCol w="1656618"/>
                <a:gridCol w="1656618"/>
                <a:gridCol w="1656618"/>
              </a:tblGrid>
              <a:tr h="27560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Pour vos autres maladies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050" b="1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40/63 ans (n=34)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050" b="1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64/70 ans (n=48)</a:t>
                      </a:r>
                      <a:endParaRPr lang="fr-FR" sz="1050" b="1" u="none" strike="noStrike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050" b="1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fr-FR" sz="1050" b="1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70 </a:t>
                      </a:r>
                      <a:r>
                        <a:rPr lang="fr-FR" sz="1050" b="1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ans (n=45)</a:t>
                      </a:r>
                      <a:endParaRPr lang="fr-FR" sz="1050" b="1" u="none" strike="noStrike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7560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Médecin généraliste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(---)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CCD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(+++)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898280" y="2929467"/>
            <a:ext cx="12191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fr-FR" sz="1000" b="1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Q24. Parmi les médecins suivants, quels sont ceux qui vous prescrivent actuellement des médicaments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22120" y="4043660"/>
            <a:ext cx="11715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fr-FR" sz="1000" b="1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Q25. De façon générale, qui prépare la prise de vos traitements ? </a:t>
            </a: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403598"/>
              </p:ext>
            </p:extLst>
          </p:nvPr>
        </p:nvGraphicFramePr>
        <p:xfrm>
          <a:off x="1196728" y="4043660"/>
          <a:ext cx="6626472" cy="5512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6618"/>
                <a:gridCol w="1656618"/>
                <a:gridCol w="1656618"/>
                <a:gridCol w="1656618"/>
              </a:tblGrid>
              <a:tr h="27560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050" b="1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40/63 ans (n=60)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050" b="1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64/70 ans (n=58)</a:t>
                      </a:r>
                      <a:endParaRPr lang="fr-FR" sz="1050" b="1" u="none" strike="noStrike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050" b="1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fr-FR" sz="1050" b="1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70 </a:t>
                      </a:r>
                      <a:r>
                        <a:rPr lang="fr-FR" sz="1050" b="1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ans (n=59)</a:t>
                      </a:r>
                      <a:endParaRPr lang="fr-FR" sz="1050" b="1" u="none" strike="noStrike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7560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Vous même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95 % (++)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CCD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CCDFEF"/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8102600" y="5027361"/>
            <a:ext cx="9736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fr-FR" sz="1000" b="1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Q26b. Qui vous apporte en général les informations sur les  recommandations de prise de vos traitements ? </a:t>
            </a: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432139"/>
              </p:ext>
            </p:extLst>
          </p:nvPr>
        </p:nvGraphicFramePr>
        <p:xfrm>
          <a:off x="1196728" y="5157143"/>
          <a:ext cx="6626472" cy="13780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6618"/>
                <a:gridCol w="1656618"/>
                <a:gridCol w="1656618"/>
                <a:gridCol w="1656618"/>
              </a:tblGrid>
              <a:tr h="27560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050" b="1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40/63 ans (n=60)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050" b="1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64/70 ans (n=58)</a:t>
                      </a:r>
                      <a:endParaRPr lang="fr-FR" sz="1050" b="1" u="none" strike="noStrike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050" b="1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fr-FR" sz="1050" b="1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70 </a:t>
                      </a:r>
                      <a:r>
                        <a:rPr lang="fr-FR" sz="1050" b="1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ans (n=59)</a:t>
                      </a:r>
                      <a:endParaRPr lang="fr-FR" sz="1050" b="1" u="none" strike="noStrike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7560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Votre médecin généraliste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25 % (---)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</a:t>
                      </a:r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CCD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(+++)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560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 </a:t>
                      </a:r>
                      <a:r>
                        <a:rPr lang="fr-FR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spécialiste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85 % (--)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97 %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D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</a:t>
                      </a:r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CCDFEF"/>
                    </a:solidFill>
                  </a:tcPr>
                </a:tc>
              </a:tr>
              <a:tr h="27560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 pharmacien de ville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CCD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(++)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CCDFEF"/>
                    </a:solidFill>
                  </a:tcPr>
                </a:tc>
              </a:tr>
              <a:tr h="27560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Moi même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(+++)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3 %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D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CCDF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7456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A43FA-B5B0-A941-AA16-C472E5260EE4}" type="slidenum">
              <a:rPr lang="en-US" noProof="0" smtClean="0"/>
              <a:pPr/>
              <a:t>45</a:t>
            </a:fld>
            <a:endParaRPr lang="en-US" noProof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614151" y="1427200"/>
            <a:ext cx="8143305" cy="481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Wingdings" pitchFamily="2" charset="2"/>
              <a:buChar char=""/>
              <a:defRPr sz="1600" b="1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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9000" indent="21590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Wingdings" pitchFamily="2" charset="2"/>
              <a:buChar char=""/>
              <a:tabLst/>
              <a:defRPr/>
            </a:pPr>
            <a:r>
              <a:rPr lang="fr-FR" dirty="0" smtClean="0">
                <a:latin typeface="Calibri"/>
              </a:rPr>
              <a:t>Observance et suivi des consignes </a:t>
            </a:r>
            <a:endParaRPr lang="fr-FR" dirty="0" smtClean="0">
              <a:latin typeface="Calibri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Wingdings" pitchFamily="2" charset="2"/>
              <a:buChar char=""/>
              <a:tabLst/>
              <a:defRPr/>
            </a:pPr>
            <a:endParaRPr lang="fr-FR" sz="1200" dirty="0" smtClean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</a:endParaRPr>
          </a:p>
          <a:p>
            <a:pPr marL="457200" lvl="1" indent="0" defTabSz="914400">
              <a:buNone/>
              <a:defRPr/>
            </a:pP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  <a:sym typeface="Webdings"/>
              </a:rPr>
              <a:t>Concernant le suivi des consignes, les 40/63 ans sont 62% à les suivre de manière </a:t>
            </a:r>
          </a:p>
          <a:p>
            <a:pPr marL="457200" lvl="1" indent="0" defTabSz="914400">
              <a:buNone/>
              <a:defRPr/>
            </a:pP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  <a:sym typeface="Webdings"/>
              </a:rPr>
              <a:t>très stricte </a:t>
            </a: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  <a:sym typeface="Webdings"/>
              </a:rPr>
              <a:t>vs 81% chez les 70 ans et plus</a:t>
            </a: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457200" lvl="1" indent="0" defTabSz="914400">
              <a:buNone/>
              <a:defRPr/>
            </a:pP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  <a:sym typeface="Webdings"/>
              </a:rPr>
              <a:t>Les </a:t>
            </a:r>
            <a:r>
              <a:rPr lang="fr-FR" dirty="0">
                <a:solidFill>
                  <a:prstClr val="white">
                    <a:lumMod val="50000"/>
                  </a:prstClr>
                </a:solidFill>
                <a:cs typeface="Arial"/>
                <a:sym typeface="Webdings"/>
              </a:rPr>
              <a:t>40/63 ans </a:t>
            </a: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  <a:sym typeface="Webdings"/>
              </a:rPr>
              <a:t>sont seulement 40% à avouer n’être pas du tout d’accord sur les erreurs </a:t>
            </a:r>
          </a:p>
          <a:p>
            <a:pPr marL="457200" lvl="1" indent="0" defTabSz="914400">
              <a:buNone/>
              <a:defRPr/>
            </a:pP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  <a:sym typeface="Webdings"/>
              </a:rPr>
              <a:t>de prises de médicaments 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</a:rPr>
              <a:t> 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</a:endParaRPr>
          </a:p>
        </p:txBody>
      </p:sp>
      <p:sp>
        <p:nvSpPr>
          <p:cNvPr id="11" name="Titre 2"/>
          <p:cNvSpPr>
            <a:spLocks noGrp="1"/>
          </p:cNvSpPr>
          <p:nvPr>
            <p:ph type="title"/>
          </p:nvPr>
        </p:nvSpPr>
        <p:spPr>
          <a:xfrm>
            <a:off x="762768" y="438104"/>
            <a:ext cx="8164214" cy="734907"/>
          </a:xfrm>
        </p:spPr>
        <p:txBody>
          <a:bodyPr>
            <a:noAutofit/>
          </a:bodyPr>
          <a:lstStyle/>
          <a:p>
            <a:r>
              <a:rPr lang="fr-FR" dirty="0" smtClean="0"/>
              <a:t>Catégories d'Age : 40/63 ans vs 64/70 ans vs + de 70 ans </a:t>
            </a:r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991649"/>
              </p:ext>
            </p:extLst>
          </p:nvPr>
        </p:nvGraphicFramePr>
        <p:xfrm>
          <a:off x="1120528" y="2696147"/>
          <a:ext cx="6626472" cy="5512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6618"/>
                <a:gridCol w="1656618"/>
                <a:gridCol w="1656618"/>
                <a:gridCol w="1656618"/>
              </a:tblGrid>
              <a:tr h="27560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050" b="1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40/63 ans (n=60)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050" b="1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64/70 ans (n=58)</a:t>
                      </a:r>
                      <a:endParaRPr lang="fr-FR" sz="1050" b="1" u="none" strike="noStrike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050" b="1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fr-FR" sz="1050" b="1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70 </a:t>
                      </a:r>
                      <a:r>
                        <a:rPr lang="fr-FR" sz="1050" b="1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ans (n=59)</a:t>
                      </a:r>
                      <a:endParaRPr lang="fr-FR" sz="1050" b="1" u="none" strike="noStrike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7560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de manière très stricte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 </a:t>
                      </a:r>
                      <a:r>
                        <a:rPr lang="fr-FR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% (--)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 </a:t>
                      </a:r>
                      <a:r>
                        <a:rPr lang="fr-FR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CCDF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81 %</a:t>
                      </a:r>
                      <a:endParaRPr lang="fr-F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316454"/>
              </p:ext>
            </p:extLst>
          </p:nvPr>
        </p:nvGraphicFramePr>
        <p:xfrm>
          <a:off x="1001994" y="4731233"/>
          <a:ext cx="6626472" cy="7651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6618"/>
                <a:gridCol w="1656618"/>
                <a:gridCol w="1656618"/>
                <a:gridCol w="1656618"/>
              </a:tblGrid>
              <a:tr h="275601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me suis déjà trompé(e) dans la prise de mes comprimés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050" b="1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40/63 ans (n=60)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050" b="1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64/70 ans (n=58)</a:t>
                      </a:r>
                      <a:endParaRPr lang="fr-FR" sz="1050" b="1" u="none" strike="noStrike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050" b="1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fr-FR" sz="1050" b="1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70 </a:t>
                      </a:r>
                      <a:r>
                        <a:rPr lang="fr-FR" sz="1050" b="1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ans (n=59)</a:t>
                      </a:r>
                      <a:endParaRPr lang="fr-FR" sz="1050" b="1" u="none" strike="noStrike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7560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du tout d’accord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40 % (--)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CCD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solidFill>
                      <a:srgbClr val="CCDFEF"/>
                    </a:solidFill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7845801" y="2666216"/>
            <a:ext cx="10574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fr-FR" sz="1000" b="1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Q27. De façon générale, suivez-vous ces consignes de prise de vos traitements … ?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47000" y="4494867"/>
            <a:ext cx="141882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fr-FR" sz="1000" b="1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Q29. Etes-vous d’accord avec les affirmations suivantes concernant les médicaments que vous devez prendre à la maison ? </a:t>
            </a:r>
          </a:p>
        </p:txBody>
      </p:sp>
    </p:spTree>
    <p:extLst>
      <p:ext uri="{BB962C8B-B14F-4D97-AF65-F5344CB8AC3E}">
        <p14:creationId xmlns:p14="http://schemas.microsoft.com/office/powerpoint/2010/main" val="33818452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A43FA-B5B0-A941-AA16-C472E5260EE4}" type="slidenum">
              <a:rPr lang="en-US" noProof="0" smtClean="0"/>
              <a:pPr/>
              <a:t>46</a:t>
            </a:fld>
            <a:endParaRPr lang="en-US" noProof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596187" y="1432888"/>
            <a:ext cx="8143305" cy="481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Wingdings" pitchFamily="2" charset="2"/>
              <a:buChar char=""/>
              <a:defRPr sz="1600" b="1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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9000" indent="21590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fr-FR" dirty="0">
                <a:latin typeface="Calibri"/>
              </a:rPr>
              <a:t>Observance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SzPct val="120000"/>
              <a:buNone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  <a:sym typeface="Webdings"/>
              </a:rPr>
              <a:t>12% des 40/63 ans ont déjà eu des soucis de prises pour des raisons de lassitude et 10% parce qu’ils étaient perdus dans les prises</a:t>
            </a: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  <a:sym typeface="Webding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prstClr val="white">
                  <a:lumMod val="50000"/>
                </a:prstClr>
              </a:solidFill>
              <a:cs typeface="Arial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fr-FR" dirty="0" smtClean="0">
                <a:solidFill>
                  <a:prstClr val="white">
                    <a:lumMod val="50000"/>
                  </a:prstClr>
                </a:solidFill>
                <a:cs typeface="Arial"/>
              </a:rPr>
              <a:t> 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prstClr val="white">
                  <a:lumMod val="50000"/>
                </a:prstClr>
              </a:solidFill>
              <a:cs typeface="Arial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 smtClean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dirty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dirty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</a:endParaRPr>
          </a:p>
        </p:txBody>
      </p:sp>
      <p:sp>
        <p:nvSpPr>
          <p:cNvPr id="11" name="Titre 2"/>
          <p:cNvSpPr>
            <a:spLocks noGrp="1"/>
          </p:cNvSpPr>
          <p:nvPr>
            <p:ph type="title"/>
          </p:nvPr>
        </p:nvSpPr>
        <p:spPr>
          <a:xfrm>
            <a:off x="762768" y="438104"/>
            <a:ext cx="8164214" cy="734907"/>
          </a:xfrm>
        </p:spPr>
        <p:txBody>
          <a:bodyPr>
            <a:noAutofit/>
          </a:bodyPr>
          <a:lstStyle/>
          <a:p>
            <a:r>
              <a:rPr lang="fr-FR" dirty="0" smtClean="0"/>
              <a:t>Catégories d'Age : 40/63 ans vs 64/70 ans vs + de 70 ans </a:t>
            </a:r>
            <a:endParaRPr lang="fr-FR" dirty="0"/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892078"/>
              </p:ext>
            </p:extLst>
          </p:nvPr>
        </p:nvGraphicFramePr>
        <p:xfrm>
          <a:off x="1083731" y="2841027"/>
          <a:ext cx="6714068" cy="82680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78517"/>
                <a:gridCol w="1678517"/>
                <a:gridCol w="1678517"/>
                <a:gridCol w="1678517"/>
              </a:tblGrid>
              <a:tr h="27560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 lassitude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050" b="1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40/63 ans (n=60)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050" b="1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64/70 ans (n=58)</a:t>
                      </a:r>
                      <a:endParaRPr lang="fr-FR" sz="1050" b="1" u="none" strike="noStrike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050" b="1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fr-FR" sz="1050" b="1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70 </a:t>
                      </a:r>
                      <a:r>
                        <a:rPr lang="fr-FR" sz="1050" b="1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ans (n=59)</a:t>
                      </a:r>
                      <a:endParaRPr lang="fr-FR" sz="1050" b="1" u="none" strike="noStrike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7560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mais rarement</a:t>
                      </a:r>
                    </a:p>
                  </a:txBody>
                  <a:tcPr marL="9525" marR="9525" marT="9525" marB="0" anchor="ctr">
                    <a:solidFill>
                      <a:srgbClr val="E7F0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(+++)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7F0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0 % (--)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7560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 jamais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(---)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CCD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100 % (++)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735448"/>
              </p:ext>
            </p:extLst>
          </p:nvPr>
        </p:nvGraphicFramePr>
        <p:xfrm>
          <a:off x="1083731" y="4107975"/>
          <a:ext cx="6714068" cy="88076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78517"/>
                <a:gridCol w="1678517"/>
                <a:gridCol w="1678517"/>
                <a:gridCol w="1678517"/>
              </a:tblGrid>
              <a:tr h="27560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Parce que vous étiez perdu(e) dans les prises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050" b="1" u="none" strike="noStrike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050" b="1" u="none" strike="noStrike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050" b="1" u="none" strike="noStrike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7560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mais rarement</a:t>
                      </a:r>
                    </a:p>
                  </a:txBody>
                  <a:tcPr marL="9525" marR="9525" marT="9525" marB="0" anchor="ctr">
                    <a:solidFill>
                      <a:srgbClr val="E7F0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10 % (++)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7F0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7560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 jamais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90 % (--)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CCD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8070839" y="3310745"/>
            <a:ext cx="9427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fr-FR" sz="1000" b="1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Q30. Vous est-il déjà arrivé de ne pas prendre vos traitements du myélome …..</a:t>
            </a:r>
          </a:p>
        </p:txBody>
      </p:sp>
    </p:spTree>
    <p:extLst>
      <p:ext uri="{BB962C8B-B14F-4D97-AF65-F5344CB8AC3E}">
        <p14:creationId xmlns:p14="http://schemas.microsoft.com/office/powerpoint/2010/main" val="35179567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89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524171" y="1501254"/>
            <a:ext cx="8210395" cy="48995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A43FA-B5B0-A941-AA16-C472E5260EE4}" type="slidenum">
              <a:rPr lang="en-US" noProof="0" smtClean="0"/>
              <a:pPr/>
              <a:t>5</a:t>
            </a:fld>
            <a:endParaRPr lang="en-US" noProof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Profil dominant de la personne incluse dans l’enquête</a:t>
            </a:r>
            <a:endParaRPr lang="fr-FR" sz="2000" dirty="0"/>
          </a:p>
        </p:txBody>
      </p:sp>
      <p:pic>
        <p:nvPicPr>
          <p:cNvPr id="4" name="Picture 2" descr="http://pixabay.com/static/uploads/photo/2012/04/26/19/47/man-42934_640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>
                  <a:alpha val="98431"/>
                </a:srgbClr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374" y="1925661"/>
            <a:ext cx="1128173" cy="104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896919" y="3209155"/>
            <a:ext cx="123282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Lucida Sans" panose="020B0602030504020204" pitchFamily="34" charset="0"/>
                <a:ea typeface="Gungsuh" panose="02030600000101010101" pitchFamily="18" charset="-127"/>
              </a:rPr>
              <a:t>Un homme  </a:t>
            </a:r>
            <a:br>
              <a:rPr lang="fr-FR" sz="1200" b="1" dirty="0" smtClean="0">
                <a:latin typeface="Lucida Sans" panose="020B0602030504020204" pitchFamily="34" charset="0"/>
                <a:ea typeface="Gungsuh" panose="02030600000101010101" pitchFamily="18" charset="-127"/>
              </a:rPr>
            </a:br>
            <a:r>
              <a:rPr lang="fr-FR" sz="1200" b="1" dirty="0" smtClean="0">
                <a:latin typeface="Lucida Sans" panose="020B0602030504020204" pitchFamily="34" charset="0"/>
                <a:ea typeface="Gungsuh" panose="02030600000101010101" pitchFamily="18" charset="-127"/>
              </a:rPr>
              <a:t>(62%)</a:t>
            </a:r>
            <a:endParaRPr lang="fr-FR" sz="1200" b="1" dirty="0">
              <a:latin typeface="Lucida Sans" panose="020B0602030504020204" pitchFamily="34" charset="0"/>
              <a:ea typeface="Gungsuh" panose="02030600000101010101" pitchFamily="18" charset="-127"/>
            </a:endParaRPr>
          </a:p>
        </p:txBody>
      </p:sp>
      <p:pic>
        <p:nvPicPr>
          <p:cNvPr id="1026" name="Picture 2" descr="Résultat de recherche d'images pour &quot;pyramide des âg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394" y="1911436"/>
            <a:ext cx="1433013" cy="99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937394" y="3209155"/>
            <a:ext cx="14991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Lucida Sans" panose="020B0602030504020204" pitchFamily="34" charset="0"/>
                <a:ea typeface="Gungsuh" panose="02030600000101010101" pitchFamily="18" charset="-127"/>
              </a:rPr>
              <a:t>Âge moyen: </a:t>
            </a:r>
            <a:r>
              <a:rPr lang="fr-FR" sz="1200" b="1" dirty="0" smtClean="0">
                <a:latin typeface="Lucida Sans" panose="020B0602030504020204" pitchFamily="34" charset="0"/>
                <a:ea typeface="Gungsuh" panose="02030600000101010101" pitchFamily="18" charset="-127"/>
              </a:rPr>
              <a:t/>
            </a:r>
            <a:br>
              <a:rPr lang="fr-FR" sz="1200" b="1" dirty="0" smtClean="0">
                <a:latin typeface="Lucida Sans" panose="020B0602030504020204" pitchFamily="34" charset="0"/>
                <a:ea typeface="Gungsuh" panose="02030600000101010101" pitchFamily="18" charset="-127"/>
              </a:rPr>
            </a:br>
            <a:r>
              <a:rPr lang="fr-FR" sz="1200" b="1" dirty="0" smtClean="0">
                <a:latin typeface="Lucida Sans" panose="020B0602030504020204" pitchFamily="34" charset="0"/>
                <a:ea typeface="Gungsuh" panose="02030600000101010101" pitchFamily="18" charset="-127"/>
              </a:rPr>
              <a:t>66,5 ans</a:t>
            </a:r>
            <a:endParaRPr lang="fr-FR" sz="1200" b="1" dirty="0">
              <a:latin typeface="Lucida Sans" panose="020B0602030504020204" pitchFamily="34" charset="0"/>
              <a:ea typeface="Gungsuh" panose="02030600000101010101" pitchFamily="18" charset="-127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434798" y="3209155"/>
            <a:ext cx="112633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Lucida Sans" panose="020B0602030504020204" pitchFamily="34" charset="0"/>
                <a:ea typeface="Gungsuh" panose="02030600000101010101" pitchFamily="18" charset="-127"/>
              </a:rPr>
              <a:t>En couple</a:t>
            </a:r>
          </a:p>
          <a:p>
            <a:pPr algn="ctr"/>
            <a:r>
              <a:rPr lang="fr-FR" sz="1200" b="1" dirty="0" smtClean="0">
                <a:latin typeface="Lucida Sans" panose="020B0602030504020204" pitchFamily="34" charset="0"/>
                <a:ea typeface="Gungsuh" panose="02030600000101010101" pitchFamily="18" charset="-127"/>
              </a:rPr>
              <a:t>(74%)</a:t>
            </a:r>
            <a:endParaRPr lang="fr-FR" sz="1200" b="1" dirty="0">
              <a:latin typeface="Lucida Sans" panose="020B0602030504020204" pitchFamily="34" charset="0"/>
              <a:ea typeface="Gungsuh" panose="02030600000101010101" pitchFamily="18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89" y="1906848"/>
            <a:ext cx="1067851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1912178" y="5122414"/>
            <a:ext cx="11641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Lucida Sans" panose="020B0602030504020204" pitchFamily="34" charset="0"/>
                <a:ea typeface="Gungsuh" panose="02030600000101010101" pitchFamily="18" charset="-127"/>
              </a:rPr>
              <a:t>En retraite/</a:t>
            </a:r>
            <a:br>
              <a:rPr lang="fr-FR" sz="1200" b="1" dirty="0" smtClean="0">
                <a:latin typeface="Lucida Sans" panose="020B0602030504020204" pitchFamily="34" charset="0"/>
                <a:ea typeface="Gungsuh" panose="02030600000101010101" pitchFamily="18" charset="-127"/>
              </a:rPr>
            </a:br>
            <a:r>
              <a:rPr lang="fr-FR" sz="1200" b="1" dirty="0" smtClean="0">
                <a:latin typeface="Lucida Sans" panose="020B0602030504020204" pitchFamily="34" charset="0"/>
                <a:ea typeface="Gungsuh" panose="02030600000101010101" pitchFamily="18" charset="-127"/>
              </a:rPr>
              <a:t>non actif</a:t>
            </a:r>
          </a:p>
          <a:p>
            <a:pPr algn="ctr"/>
            <a:r>
              <a:rPr lang="fr-FR" sz="1200" b="1" dirty="0" smtClean="0">
                <a:latin typeface="Lucida Sans" panose="020B0602030504020204" pitchFamily="34" charset="0"/>
                <a:ea typeface="Gungsuh" panose="02030600000101010101" pitchFamily="18" charset="-127"/>
              </a:rPr>
              <a:t>(75%)</a:t>
            </a:r>
            <a:endParaRPr lang="fr-FR" sz="1200" b="1" dirty="0">
              <a:latin typeface="Lucida Sans" panose="020B0602030504020204" pitchFamily="34" charset="0"/>
              <a:ea typeface="Gungsuh" panose="02030600000101010101" pitchFamily="18" charset="-127"/>
            </a:endParaRPr>
          </a:p>
        </p:txBody>
      </p:sp>
      <p:pic>
        <p:nvPicPr>
          <p:cNvPr id="1033" name="Picture 9" descr="http://www.retina.fr/retinaDrupal/sites/default/files/picto_retraite_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781" y="4142099"/>
            <a:ext cx="799616" cy="82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3907653" y="5108766"/>
            <a:ext cx="155147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"/>
            <a:r>
              <a:rPr lang="fr-FR" sz="1200" b="1" dirty="0">
                <a:latin typeface="Lucida Sans" panose="020B0602030504020204" pitchFamily="34" charset="0"/>
              </a:rPr>
              <a:t>Cadre, </a:t>
            </a:r>
            <a:r>
              <a:rPr lang="fr-FR" sz="1200" b="1" dirty="0" smtClean="0">
                <a:latin typeface="Lucida Sans" panose="020B0602030504020204" pitchFamily="34" charset="0"/>
              </a:rPr>
              <a:t>prof. intellectuelle </a:t>
            </a:r>
            <a:r>
              <a:rPr lang="fr-FR" sz="1200" b="1" dirty="0">
                <a:latin typeface="Lucida Sans" panose="020B0602030504020204" pitchFamily="34" charset="0"/>
              </a:rPr>
              <a:t>supérieure, </a:t>
            </a:r>
            <a:r>
              <a:rPr lang="fr-FR" sz="1200" b="1" dirty="0" smtClean="0">
                <a:latin typeface="Lucida Sans" panose="020B0602030504020204" pitchFamily="34" charset="0"/>
              </a:rPr>
              <a:t>prof. Libérale (ou anciennement)</a:t>
            </a:r>
          </a:p>
          <a:p>
            <a:pPr algn="ctr" fontAlgn="b"/>
            <a:r>
              <a:rPr lang="fr-FR" sz="1200" b="1" dirty="0" smtClean="0">
                <a:solidFill>
                  <a:srgbClr val="000000"/>
                </a:solidFill>
                <a:latin typeface="Lucida Sans" panose="020B0602030504020204" pitchFamily="34" charset="0"/>
              </a:rPr>
              <a:t>(41%)</a:t>
            </a:r>
            <a:endParaRPr lang="fr-FR" sz="1200" b="1" dirty="0">
              <a:solidFill>
                <a:srgbClr val="000000"/>
              </a:solidFill>
              <a:latin typeface="Lucida Sans" panose="020B0602030504020204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6" b="12034"/>
          <a:stretch/>
        </p:blipFill>
        <p:spPr bwMode="auto">
          <a:xfrm>
            <a:off x="4029375" y="4090113"/>
            <a:ext cx="1305560" cy="65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3" descr="Résultat de recherche d'images pour &quot;icone ville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0" y="4001577"/>
            <a:ext cx="1164152" cy="77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6460189" y="5108766"/>
            <a:ext cx="116415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Lucida Sans" panose="020B0602030504020204" pitchFamily="34" charset="0"/>
                <a:ea typeface="Gungsuh" panose="02030600000101010101" pitchFamily="18" charset="-127"/>
              </a:rPr>
              <a:t>Petite ville/taille moyenne</a:t>
            </a:r>
          </a:p>
          <a:p>
            <a:pPr algn="ctr"/>
            <a:r>
              <a:rPr lang="fr-FR" sz="1200" b="1" dirty="0" smtClean="0">
                <a:latin typeface="Lucida Sans" panose="020B0602030504020204" pitchFamily="34" charset="0"/>
                <a:ea typeface="Gungsuh" panose="02030600000101010101" pitchFamily="18" charset="-127"/>
              </a:rPr>
              <a:t>(56%)</a:t>
            </a:r>
            <a:endParaRPr lang="fr-FR" sz="1200" b="1" dirty="0">
              <a:latin typeface="Lucida Sans" panose="020B0602030504020204" pitchFamily="34" charset="0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9355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762768" y="22043"/>
            <a:ext cx="8164214" cy="734907"/>
          </a:xfrm>
        </p:spPr>
        <p:txBody>
          <a:bodyPr>
            <a:normAutofit/>
          </a:bodyPr>
          <a:lstStyle/>
          <a:p>
            <a:r>
              <a:rPr lang="fr-FR" sz="2000" dirty="0" smtClean="0"/>
              <a:t>Profil détaillé des personnes incluses dans l’enquête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A43FA-B5B0-A941-AA16-C472E5260EE4}" type="slidenum">
              <a:rPr lang="en-US" noProof="0" smtClean="0"/>
              <a:pPr/>
              <a:t>6</a:t>
            </a:fld>
            <a:endParaRPr lang="en-US" noProof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504955"/>
              </p:ext>
            </p:extLst>
          </p:nvPr>
        </p:nvGraphicFramePr>
        <p:xfrm>
          <a:off x="482852" y="1607996"/>
          <a:ext cx="2387098" cy="1008000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1508910"/>
                <a:gridCol w="878188"/>
              </a:tblGrid>
              <a:tr h="252000">
                <a:tc>
                  <a:txBody>
                    <a:bodyPr/>
                    <a:lstStyle/>
                    <a:p>
                      <a:r>
                        <a:rPr lang="fr-FR" sz="1050" b="1" dirty="0" smtClean="0"/>
                        <a:t>Age moyen </a:t>
                      </a:r>
                      <a:endParaRPr lang="fr-FR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 smtClean="0"/>
                        <a:t>66,5 ans </a:t>
                      </a:r>
                      <a:endParaRPr lang="fr-FR" sz="1050" b="1" dirty="0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40 - 63 ans</a:t>
                      </a:r>
                      <a:r>
                        <a:rPr lang="fr-FR" sz="1050" baseline="0" dirty="0" smtClean="0"/>
                        <a:t> </a:t>
                      </a:r>
                      <a:endParaRPr lang="fr-FR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/>
                        <a:t>34%</a:t>
                      </a:r>
                      <a:endParaRPr lang="fr-FR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64 - 70 </a:t>
                      </a:r>
                      <a:r>
                        <a:rPr lang="fr-FR" sz="1050" dirty="0" smtClean="0"/>
                        <a:t>ans </a:t>
                      </a:r>
                      <a:endParaRPr lang="fr-FR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/>
                        <a:t>33%</a:t>
                      </a:r>
                      <a:endParaRPr lang="fr-FR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Plus</a:t>
                      </a:r>
                      <a:r>
                        <a:rPr lang="fr-FR" sz="1050" baseline="0" dirty="0" smtClean="0"/>
                        <a:t> de 70 ans </a:t>
                      </a:r>
                      <a:endParaRPr lang="fr-FR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/>
                        <a:t>33%</a:t>
                      </a:r>
                      <a:endParaRPr lang="fr-FR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82852" y="1300219"/>
            <a:ext cx="1041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accent3"/>
                </a:solidFill>
              </a:rPr>
              <a:t>Age</a:t>
            </a:r>
            <a:r>
              <a:rPr lang="fr-FR" sz="1200" b="1" dirty="0" smtClean="0">
                <a:solidFill>
                  <a:schemeClr val="accent3"/>
                </a:solidFill>
              </a:rPr>
              <a:t> </a:t>
            </a:r>
            <a:endParaRPr lang="fr-FR" sz="1200" b="1" dirty="0">
              <a:solidFill>
                <a:schemeClr val="accent3"/>
              </a:solidFill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202208"/>
              </p:ext>
            </p:extLst>
          </p:nvPr>
        </p:nvGraphicFramePr>
        <p:xfrm>
          <a:off x="482852" y="3335699"/>
          <a:ext cx="2387098" cy="502920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1527017"/>
                <a:gridCol w="860081"/>
              </a:tblGrid>
              <a:tr h="125365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Homme </a:t>
                      </a:r>
                      <a:endParaRPr lang="fr-FR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>
                          <a:effectLst/>
                        </a:rPr>
                        <a:t>62%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125365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Femme </a:t>
                      </a:r>
                      <a:endParaRPr lang="fr-FR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>
                          <a:effectLst/>
                        </a:rPr>
                        <a:t>38%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482852" y="3027922"/>
            <a:ext cx="1041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accent3"/>
                </a:solidFill>
              </a:rPr>
              <a:t>Sexe  </a:t>
            </a:r>
            <a:endParaRPr lang="fr-FR" sz="1400" b="1" dirty="0">
              <a:solidFill>
                <a:schemeClr val="accent3"/>
              </a:solidFill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30900"/>
              </p:ext>
            </p:extLst>
          </p:nvPr>
        </p:nvGraphicFramePr>
        <p:xfrm>
          <a:off x="482852" y="4755584"/>
          <a:ext cx="2387098" cy="1260000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1545124"/>
                <a:gridCol w="841974"/>
              </a:tblGrid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</a:rPr>
                        <a:t>seul(e)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>
                          <a:effectLst/>
                        </a:rPr>
                        <a:t>16%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</a:rPr>
                        <a:t>en couple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>
                          <a:effectLst/>
                        </a:rPr>
                        <a:t>74%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</a:rPr>
                        <a:t>en famille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>
                          <a:effectLst/>
                        </a:rPr>
                        <a:t>10%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</a:rPr>
                        <a:t>en foyer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effectLst/>
                        </a:rPr>
                        <a:t>-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</a:rPr>
                        <a:t>en maison de retraite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effectLst/>
                        </a:rPr>
                        <a:t>-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411933" y="4232364"/>
            <a:ext cx="2387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accent3"/>
                </a:solidFill>
              </a:rPr>
              <a:t>Statut marital / foyer / maison de retraite   </a:t>
            </a:r>
            <a:endParaRPr lang="fr-FR" sz="1400" b="1" dirty="0">
              <a:solidFill>
                <a:schemeClr val="accent3"/>
              </a:solidFill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592337"/>
              </p:ext>
            </p:extLst>
          </p:nvPr>
        </p:nvGraphicFramePr>
        <p:xfrm>
          <a:off x="3496146" y="1654158"/>
          <a:ext cx="2387098" cy="1050596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1545124"/>
                <a:gridCol w="841974"/>
              </a:tblGrid>
              <a:tr h="262649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</a:rPr>
                        <a:t>en activité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>
                          <a:effectLst/>
                        </a:rPr>
                        <a:t>5%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62649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</a:rPr>
                        <a:t>en arrêt de travail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>
                          <a:effectLst/>
                        </a:rPr>
                        <a:t>11%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62649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</a:rPr>
                        <a:t>en invalidité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>
                          <a:effectLst/>
                        </a:rPr>
                        <a:t>8%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62649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</a:rPr>
                        <a:t>retraité / non actif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>
                          <a:effectLst/>
                        </a:rPr>
                        <a:t>75%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3496146" y="1284829"/>
            <a:ext cx="2387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accent3"/>
                </a:solidFill>
              </a:rPr>
              <a:t>Situation actuelle </a:t>
            </a:r>
            <a:endParaRPr lang="fr-FR" sz="1400" b="1" dirty="0">
              <a:solidFill>
                <a:schemeClr val="accent3"/>
              </a:solidFill>
            </a:endParaRP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413520"/>
              </p:ext>
            </p:extLst>
          </p:nvPr>
        </p:nvGraphicFramePr>
        <p:xfrm>
          <a:off x="3496146" y="3551139"/>
          <a:ext cx="2387098" cy="2595792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1545124"/>
                <a:gridCol w="841974"/>
              </a:tblGrid>
              <a:tr h="262649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</a:rPr>
                        <a:t>Agriculteur exploitant ou pêcheur à son compte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>
                          <a:effectLst/>
                        </a:rPr>
                        <a:t>1%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62649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</a:rPr>
                        <a:t>Artisan, commerçant, chef d'entreprise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>
                          <a:effectLst/>
                        </a:rPr>
                        <a:t>10%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62649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</a:rPr>
                        <a:t>Cadre, profession intellectuelle supérieure, profession libérale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>
                          <a:effectLst/>
                        </a:rPr>
                        <a:t>41%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62649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</a:rPr>
                        <a:t>Profession intermédiaire/enseignants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>
                          <a:effectLst/>
                        </a:rPr>
                        <a:t>21%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62649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</a:rPr>
                        <a:t>Employé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>
                          <a:effectLst/>
                        </a:rPr>
                        <a:t>20%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62649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</a:rPr>
                        <a:t>Ouvrier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>
                          <a:effectLst/>
                        </a:rPr>
                        <a:t>5%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62649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</a:rPr>
                        <a:t>Etudiant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>
                          <a:effectLst/>
                        </a:rPr>
                        <a:t>0%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62649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</a:rPr>
                        <a:t>Sans activité professionnelle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>
                          <a:effectLst/>
                        </a:rPr>
                        <a:t>3%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3496146" y="3181810"/>
            <a:ext cx="2387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accent3"/>
                </a:solidFill>
              </a:rPr>
              <a:t>Activité professionnelle</a:t>
            </a:r>
            <a:endParaRPr lang="fr-FR" sz="1400" b="1" dirty="0">
              <a:solidFill>
                <a:schemeClr val="accent3"/>
              </a:solidFill>
            </a:endParaRP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015622"/>
              </p:ext>
            </p:extLst>
          </p:nvPr>
        </p:nvGraphicFramePr>
        <p:xfrm>
          <a:off x="6060051" y="1120538"/>
          <a:ext cx="2387098" cy="2101192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1545124"/>
                <a:gridCol w="841974"/>
              </a:tblGrid>
              <a:tr h="262649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</a:rPr>
                        <a:t>PARIS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>
                          <a:effectLst/>
                        </a:rPr>
                        <a:t>18%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62649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</a:rPr>
                        <a:t>NORD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>
                          <a:effectLst/>
                        </a:rPr>
                        <a:t>5%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62649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</a:rPr>
                        <a:t>NORD-EST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>
                          <a:effectLst/>
                        </a:rPr>
                        <a:t>8%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62649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</a:rPr>
                        <a:t>CENTRE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>
                          <a:effectLst/>
                        </a:rPr>
                        <a:t>5%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62649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</a:rPr>
                        <a:t>CENTRE-EST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>
                          <a:effectLst/>
                        </a:rPr>
                        <a:t>16%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62649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</a:rPr>
                        <a:t>OUEST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>
                          <a:effectLst/>
                        </a:rPr>
                        <a:t>24%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62649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</a:rPr>
                        <a:t>SUD-OUEST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>
                          <a:effectLst/>
                        </a:rPr>
                        <a:t>15%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62649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</a:rPr>
                        <a:t>SUD-EST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>
                          <a:effectLst/>
                        </a:rPr>
                        <a:t>11%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6060051" y="741927"/>
            <a:ext cx="2387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accent3"/>
                </a:solidFill>
              </a:rPr>
              <a:t>Région </a:t>
            </a:r>
            <a:endParaRPr lang="fr-FR" sz="1400" b="1" dirty="0">
              <a:solidFill>
                <a:schemeClr val="accent3"/>
              </a:solidFill>
            </a:endParaRPr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920657"/>
              </p:ext>
            </p:extLst>
          </p:nvPr>
        </p:nvGraphicFramePr>
        <p:xfrm>
          <a:off x="6539884" y="3920468"/>
          <a:ext cx="2387098" cy="935830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1545124"/>
                <a:gridCol w="841974"/>
              </a:tblGrid>
              <a:tr h="262649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 smtClean="0">
                          <a:effectLst/>
                        </a:rPr>
                        <a:t>A la campagne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effectLst/>
                        </a:rPr>
                        <a:t>22%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43616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 smtClean="0">
                          <a:effectLst/>
                        </a:rPr>
                        <a:t>Dans une petite ville / ville de taille moyenne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effectLst/>
                        </a:rPr>
                        <a:t>56%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62649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 smtClean="0">
                          <a:effectLst/>
                        </a:rPr>
                        <a:t>Dans une grande ville (+ de 100 000 habitants)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effectLst/>
                        </a:rPr>
                        <a:t>22%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6539884" y="3551139"/>
            <a:ext cx="2387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accent3"/>
                </a:solidFill>
              </a:rPr>
              <a:t>Taille de la ville  </a:t>
            </a:r>
            <a:endParaRPr lang="fr-FR" sz="1400" b="1" dirty="0">
              <a:solidFill>
                <a:schemeClr val="accent3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335794" y="3814643"/>
            <a:ext cx="977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+ de 10 </a:t>
            </a:r>
            <a:r>
              <a:rPr lang="fr-FR" sz="800" dirty="0" err="1" smtClean="0"/>
              <a:t>cp</a:t>
            </a:r>
            <a:r>
              <a:rPr lang="fr-FR" sz="800" dirty="0" smtClean="0"/>
              <a:t>/jour : 57%</a:t>
            </a:r>
            <a:endParaRPr lang="fr-FR" sz="800" dirty="0"/>
          </a:p>
        </p:txBody>
      </p:sp>
      <p:sp>
        <p:nvSpPr>
          <p:cNvPr id="20" name="Flèche vers le bas 19"/>
          <p:cNvSpPr/>
          <p:nvPr/>
        </p:nvSpPr>
        <p:spPr>
          <a:xfrm>
            <a:off x="2598345" y="3814643"/>
            <a:ext cx="108641" cy="45719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5883244" y="3491030"/>
            <a:ext cx="68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+ de 10 </a:t>
            </a:r>
            <a:r>
              <a:rPr lang="fr-FR" sz="800" dirty="0" err="1" smtClean="0"/>
              <a:t>cp</a:t>
            </a:r>
            <a:r>
              <a:rPr lang="fr-FR" sz="800" dirty="0" smtClean="0"/>
              <a:t>/jour : 4%</a:t>
            </a:r>
            <a:endParaRPr lang="fr-FR" sz="800" dirty="0"/>
          </a:p>
        </p:txBody>
      </p:sp>
      <p:sp>
        <p:nvSpPr>
          <p:cNvPr id="22" name="Flèche droite 21"/>
          <p:cNvSpPr/>
          <p:nvPr/>
        </p:nvSpPr>
        <p:spPr>
          <a:xfrm>
            <a:off x="8423270" y="2783285"/>
            <a:ext cx="64883" cy="10961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grpSp>
        <p:nvGrpSpPr>
          <p:cNvPr id="25" name="Groupe 24"/>
          <p:cNvGrpSpPr/>
          <p:nvPr/>
        </p:nvGrpSpPr>
        <p:grpSpPr>
          <a:xfrm>
            <a:off x="5868419" y="4187912"/>
            <a:ext cx="671465" cy="338554"/>
            <a:chOff x="5868419" y="4187912"/>
            <a:chExt cx="683800" cy="338554"/>
          </a:xfrm>
        </p:grpSpPr>
        <p:sp>
          <p:nvSpPr>
            <p:cNvPr id="23" name="ZoneTexte 22"/>
            <p:cNvSpPr txBox="1"/>
            <p:nvPr/>
          </p:nvSpPr>
          <p:spPr>
            <a:xfrm>
              <a:off x="5868419" y="4187912"/>
              <a:ext cx="683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/>
                <a:t>4/5 </a:t>
              </a:r>
              <a:r>
                <a:rPr lang="fr-FR" sz="800" dirty="0" err="1" smtClean="0"/>
                <a:t>cp</a:t>
              </a:r>
              <a:r>
                <a:rPr lang="fr-FR" sz="800" dirty="0" smtClean="0"/>
                <a:t>/jour : 55%</a:t>
              </a:r>
              <a:endParaRPr lang="fr-FR" sz="800" dirty="0"/>
            </a:p>
          </p:txBody>
        </p:sp>
        <p:sp>
          <p:nvSpPr>
            <p:cNvPr id="24" name="Flèche droite 23"/>
            <p:cNvSpPr/>
            <p:nvPr/>
          </p:nvSpPr>
          <p:spPr>
            <a:xfrm>
              <a:off x="5894561" y="4384358"/>
              <a:ext cx="64883" cy="109616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8423270" y="2076347"/>
            <a:ext cx="683800" cy="338554"/>
            <a:chOff x="5868419" y="4187912"/>
            <a:chExt cx="683800" cy="338554"/>
          </a:xfrm>
        </p:grpSpPr>
        <p:sp>
          <p:nvSpPr>
            <p:cNvPr id="27" name="ZoneTexte 26"/>
            <p:cNvSpPr txBox="1"/>
            <p:nvPr/>
          </p:nvSpPr>
          <p:spPr>
            <a:xfrm>
              <a:off x="5868419" y="4187912"/>
              <a:ext cx="683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/>
                <a:t>1/3 </a:t>
              </a:r>
              <a:r>
                <a:rPr lang="fr-FR" sz="800" dirty="0" err="1" smtClean="0"/>
                <a:t>cp</a:t>
              </a:r>
              <a:r>
                <a:rPr lang="fr-FR" sz="800" dirty="0" smtClean="0"/>
                <a:t>/jour : 30%</a:t>
              </a:r>
              <a:endParaRPr lang="fr-FR" sz="800" dirty="0"/>
            </a:p>
          </p:txBody>
        </p:sp>
        <p:sp>
          <p:nvSpPr>
            <p:cNvPr id="28" name="Flèche droite 27"/>
            <p:cNvSpPr/>
            <p:nvPr/>
          </p:nvSpPr>
          <p:spPr>
            <a:xfrm>
              <a:off x="5894561" y="4384358"/>
              <a:ext cx="64883" cy="109616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</p:grpSp>
      <p:sp>
        <p:nvSpPr>
          <p:cNvPr id="29" name="ZoneTexte 28"/>
          <p:cNvSpPr txBox="1"/>
          <p:nvPr/>
        </p:nvSpPr>
        <p:spPr>
          <a:xfrm>
            <a:off x="8408445" y="2584178"/>
            <a:ext cx="68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+ de 10 </a:t>
            </a:r>
            <a:r>
              <a:rPr lang="fr-FR" sz="800" dirty="0" err="1" smtClean="0"/>
              <a:t>cp</a:t>
            </a:r>
            <a:r>
              <a:rPr lang="fr-FR" sz="800" dirty="0" smtClean="0"/>
              <a:t>/jour : 32%</a:t>
            </a:r>
            <a:endParaRPr lang="fr-FR" sz="800" dirty="0"/>
          </a:p>
        </p:txBody>
      </p:sp>
      <p:sp>
        <p:nvSpPr>
          <p:cNvPr id="30" name="Flèche droite 29"/>
          <p:cNvSpPr/>
          <p:nvPr/>
        </p:nvSpPr>
        <p:spPr>
          <a:xfrm>
            <a:off x="5882490" y="3650219"/>
            <a:ext cx="64883" cy="10961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8408445" y="5031195"/>
            <a:ext cx="68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+ de 10 </a:t>
            </a:r>
            <a:r>
              <a:rPr lang="fr-FR" sz="800" dirty="0" err="1" smtClean="0"/>
              <a:t>cp</a:t>
            </a:r>
            <a:r>
              <a:rPr lang="fr-FR" sz="800" dirty="0" smtClean="0"/>
              <a:t>/jour : 36%</a:t>
            </a:r>
            <a:endParaRPr lang="fr-FR" sz="800" dirty="0"/>
          </a:p>
        </p:txBody>
      </p:sp>
      <p:sp>
        <p:nvSpPr>
          <p:cNvPr id="33" name="Rectangle 32"/>
          <p:cNvSpPr/>
          <p:nvPr/>
        </p:nvSpPr>
        <p:spPr>
          <a:xfrm>
            <a:off x="0" y="6654297"/>
            <a:ext cx="1530036" cy="203703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i="1" dirty="0" smtClean="0"/>
              <a:t>177 répondants =100%</a:t>
            </a:r>
            <a:endParaRPr lang="fr-FR" sz="1100" b="1" i="1" dirty="0"/>
          </a:p>
        </p:txBody>
      </p:sp>
      <p:cxnSp>
        <p:nvCxnSpPr>
          <p:cNvPr id="34" name="Connecteur droit avec flèche 33"/>
          <p:cNvCxnSpPr/>
          <p:nvPr/>
        </p:nvCxnSpPr>
        <p:spPr>
          <a:xfrm>
            <a:off x="8765170" y="4439166"/>
            <a:ext cx="0" cy="5510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10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Notes méthodologiques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A43FA-B5B0-A941-AA16-C472E5260EE4}" type="slidenum">
              <a:rPr lang="en-US" noProof="0" smtClean="0"/>
              <a:pPr/>
              <a:t>7</a:t>
            </a:fld>
            <a:endParaRPr lang="en-US" noProof="0"/>
          </a:p>
        </p:txBody>
      </p:sp>
      <p:sp>
        <p:nvSpPr>
          <p:cNvPr id="10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762000" y="1706137"/>
            <a:ext cx="8164513" cy="48598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FR" sz="1400" dirty="0" smtClean="0"/>
              <a:t>Test </a:t>
            </a:r>
            <a:r>
              <a:rPr lang="fr-FR" sz="1400" dirty="0"/>
              <a:t>de </a:t>
            </a:r>
            <a:r>
              <a:rPr lang="fr-FR" sz="1400" dirty="0" smtClean="0"/>
              <a:t>Significativité</a:t>
            </a:r>
          </a:p>
          <a:p>
            <a:pPr>
              <a:spcBef>
                <a:spcPts val="0"/>
              </a:spcBef>
            </a:pPr>
            <a:endParaRPr lang="fr-FR" sz="1400" dirty="0"/>
          </a:p>
          <a:p>
            <a:pPr lvl="1">
              <a:spcBef>
                <a:spcPts val="0"/>
              </a:spcBef>
            </a:pPr>
            <a:r>
              <a:rPr lang="fr-FR" sz="1200" dirty="0"/>
              <a:t>Khi2 pour les pourcentages, Fisher-</a:t>
            </a:r>
            <a:r>
              <a:rPr lang="fr-FR" sz="1200" dirty="0" err="1"/>
              <a:t>Snedecor</a:t>
            </a:r>
            <a:r>
              <a:rPr lang="fr-FR" sz="1200" dirty="0"/>
              <a:t> pour les moyennes</a:t>
            </a:r>
          </a:p>
          <a:p>
            <a:pPr lvl="2">
              <a:spcBef>
                <a:spcPts val="0"/>
              </a:spcBef>
            </a:pPr>
            <a:r>
              <a:rPr lang="fr-FR" sz="1200" dirty="0"/>
              <a:t>+	</a:t>
            </a:r>
            <a:r>
              <a:rPr lang="fr-FR" sz="1200" dirty="0">
                <a:sym typeface="Wingdings" pitchFamily="2" charset="2"/>
              </a:rPr>
              <a:t></a:t>
            </a:r>
            <a:r>
              <a:rPr lang="fr-FR" sz="1200" dirty="0"/>
              <a:t>	p = 0,10	(10 chances sur 100 pour que la différence soit due au hasard)</a:t>
            </a:r>
          </a:p>
          <a:p>
            <a:pPr lvl="2">
              <a:spcBef>
                <a:spcPts val="0"/>
              </a:spcBef>
            </a:pPr>
            <a:r>
              <a:rPr lang="fr-FR" sz="1200" dirty="0"/>
              <a:t>++	</a:t>
            </a:r>
            <a:r>
              <a:rPr lang="fr-FR" sz="1200" dirty="0">
                <a:sym typeface="Wingdings" pitchFamily="2" charset="2"/>
              </a:rPr>
              <a:t>  </a:t>
            </a:r>
            <a:r>
              <a:rPr lang="fr-FR" sz="1200" dirty="0"/>
              <a:t>	p = 0,05  	(5 chances sur 100 pour que la différence soit due au hasard)</a:t>
            </a:r>
          </a:p>
          <a:p>
            <a:pPr lvl="2">
              <a:spcBef>
                <a:spcPts val="0"/>
              </a:spcBef>
            </a:pPr>
            <a:r>
              <a:rPr lang="fr-FR" sz="1200" dirty="0"/>
              <a:t>+++	</a:t>
            </a:r>
            <a:r>
              <a:rPr lang="fr-FR" sz="1200" dirty="0">
                <a:sym typeface="Wingdings" pitchFamily="2" charset="2"/>
              </a:rPr>
              <a:t>  </a:t>
            </a:r>
            <a:r>
              <a:rPr lang="fr-FR" sz="1200" dirty="0"/>
              <a:t>	p = 0,01 	(1 chance sur 100 pour que la différence soit due au hasard)</a:t>
            </a:r>
          </a:p>
          <a:p>
            <a:pPr lvl="2">
              <a:spcBef>
                <a:spcPts val="0"/>
              </a:spcBef>
            </a:pPr>
            <a:r>
              <a:rPr lang="fr-FR" sz="1200" dirty="0"/>
              <a:t>++++	</a:t>
            </a:r>
            <a:r>
              <a:rPr lang="fr-FR" sz="1200" dirty="0">
                <a:sym typeface="Wingdings" pitchFamily="2" charset="2"/>
              </a:rPr>
              <a:t>  </a:t>
            </a:r>
            <a:r>
              <a:rPr lang="fr-FR" sz="1200" dirty="0"/>
              <a:t>	p = 0,005 	(5 chances sur 1 000 pour que la différence soit due au hasard)</a:t>
            </a:r>
          </a:p>
          <a:p>
            <a:pPr lvl="2">
              <a:spcBef>
                <a:spcPts val="0"/>
              </a:spcBef>
            </a:pPr>
            <a:r>
              <a:rPr lang="fr-FR" sz="1200" dirty="0"/>
              <a:t>+++++	</a:t>
            </a:r>
            <a:r>
              <a:rPr lang="fr-FR" sz="1200" dirty="0">
                <a:sym typeface="Wingdings" pitchFamily="2" charset="2"/>
              </a:rPr>
              <a:t>  </a:t>
            </a:r>
            <a:r>
              <a:rPr lang="fr-FR" sz="1200" dirty="0"/>
              <a:t>	p = 0,001 	(1 chance sur 1 000 pour que la différence soit due au hasard)</a:t>
            </a:r>
          </a:p>
          <a:p>
            <a:pPr lvl="2">
              <a:spcBef>
                <a:spcPts val="0"/>
              </a:spcBef>
            </a:pPr>
            <a:r>
              <a:rPr lang="fr-FR" sz="1200" dirty="0"/>
              <a:t>ns 	</a:t>
            </a:r>
            <a:r>
              <a:rPr lang="fr-FR" sz="1200" dirty="0">
                <a:sym typeface="Wingdings" pitchFamily="2" charset="2"/>
              </a:rPr>
              <a:t>  </a:t>
            </a:r>
            <a:r>
              <a:rPr lang="fr-FR" sz="1200" dirty="0"/>
              <a:t>	différence non significative</a:t>
            </a:r>
          </a:p>
          <a:p>
            <a:pPr>
              <a:spcBef>
                <a:spcPts val="0"/>
              </a:spcBef>
            </a:pPr>
            <a:endParaRPr lang="fr-FR" sz="1400" dirty="0"/>
          </a:p>
          <a:p>
            <a:pPr>
              <a:spcBef>
                <a:spcPts val="0"/>
              </a:spcBef>
            </a:pPr>
            <a:endParaRPr lang="fr-FR" sz="1400" dirty="0"/>
          </a:p>
          <a:p>
            <a:pPr>
              <a:spcBef>
                <a:spcPts val="0"/>
              </a:spcBef>
            </a:pPr>
            <a:r>
              <a:rPr lang="fr-FR" sz="1400" dirty="0"/>
              <a:t>Moyennes </a:t>
            </a:r>
            <a:endParaRPr lang="fr-FR" sz="1400" dirty="0" smtClean="0"/>
          </a:p>
          <a:p>
            <a:pPr>
              <a:spcBef>
                <a:spcPts val="0"/>
              </a:spcBef>
            </a:pPr>
            <a:endParaRPr lang="fr-FR" sz="1400" dirty="0"/>
          </a:p>
          <a:p>
            <a:pPr lvl="1">
              <a:spcBef>
                <a:spcPts val="0"/>
              </a:spcBef>
            </a:pPr>
            <a:r>
              <a:rPr lang="fr-FR" sz="1200" dirty="0"/>
              <a:t>Notes de 1 à 10 </a:t>
            </a:r>
            <a:r>
              <a:rPr lang="fr-FR" sz="1200" dirty="0" smtClean="0"/>
              <a:t>…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fr-FR" sz="1200" dirty="0" smtClean="0">
                <a:sym typeface="Symbol"/>
              </a:rPr>
              <a:t> </a:t>
            </a:r>
            <a:r>
              <a:rPr lang="fr-FR" sz="1200" dirty="0">
                <a:sym typeface="Symbol"/>
              </a:rPr>
              <a:t>3</a:t>
            </a:r>
            <a:r>
              <a:rPr lang="fr-FR" sz="1200" dirty="0"/>
              <a:t> : désaccord de l’échantillon 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fr-FR" sz="1200" dirty="0"/>
              <a:t>4-5  :  désaccord 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fr-FR" sz="1200" i="1" dirty="0"/>
              <a:t>Moyenne : 5,5 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fr-FR" sz="1200" dirty="0"/>
              <a:t>6 – 7: position modérée neutre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fr-FR" sz="1200" dirty="0">
                <a:sym typeface="Symbol"/>
              </a:rPr>
              <a:t> 8 </a:t>
            </a:r>
            <a:r>
              <a:rPr lang="fr-FR" sz="1200" dirty="0"/>
              <a:t> :  accord de l’échantillon</a:t>
            </a:r>
          </a:p>
          <a:p>
            <a:pPr>
              <a:spcBef>
                <a:spcPts val="0"/>
              </a:spcBef>
            </a:pPr>
            <a:endParaRPr lang="fr-FR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610" y="4526041"/>
            <a:ext cx="219075" cy="138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7109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A43FA-B5B0-A941-AA16-C472E5260EE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768" y="783854"/>
            <a:ext cx="8164214" cy="734907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dirty="0"/>
              <a:t>Tris avec différences  significatives / exploités dans l’analyse  </a:t>
            </a:r>
            <a:br>
              <a:rPr lang="fr-FR" dirty="0"/>
            </a:b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451624"/>
              </p:ext>
            </p:extLst>
          </p:nvPr>
        </p:nvGraphicFramePr>
        <p:xfrm>
          <a:off x="1450504" y="2024170"/>
          <a:ext cx="6537796" cy="287004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509486"/>
                <a:gridCol w="4028310"/>
              </a:tblGrid>
              <a:tr h="144845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Critères</a:t>
                      </a:r>
                      <a:endParaRPr lang="fr-FR" sz="12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82C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82C1"/>
                    </a:solidFill>
                  </a:tcPr>
                </a:tc>
              </a:tr>
              <a:tr h="928554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Nombre de comprimés pris</a:t>
                      </a:r>
                      <a:r>
                        <a:rPr lang="fr-FR" sz="1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actuellement par jour ( Q22) </a:t>
                      </a:r>
                      <a:endParaRPr lang="fr-FR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baseline="0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à 3 </a:t>
                      </a:r>
                      <a:r>
                        <a:rPr lang="fr-FR" sz="1050" kern="1200" baseline="0" noProof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cp</a:t>
                      </a:r>
                      <a:r>
                        <a:rPr lang="fr-FR" sz="1050" kern="1200" baseline="0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n=40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baseline="0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4 à 5cp n= 40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baseline="0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6 à 10 </a:t>
                      </a:r>
                      <a:r>
                        <a:rPr lang="fr-FR" sz="1050" kern="1200" baseline="0" noProof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cp</a:t>
                      </a:r>
                      <a:r>
                        <a:rPr lang="fr-FR" sz="1050" kern="1200" baseline="0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n= 69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baseline="0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Plus de 10 </a:t>
                      </a:r>
                      <a:r>
                        <a:rPr lang="fr-FR" sz="1050" kern="1200" baseline="0" noProof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cp</a:t>
                      </a:r>
                      <a:r>
                        <a:rPr lang="fr-FR" sz="1050" kern="1200" baseline="0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50" kern="1200" baseline="0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n=28</a:t>
                      </a:r>
                      <a:endParaRPr lang="fr-FR" sz="105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8742">
                <a:tc>
                  <a:txBody>
                    <a:bodyPr/>
                    <a:lstStyle/>
                    <a:p>
                      <a:pPr marL="0" marR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Âge</a:t>
                      </a:r>
                      <a:r>
                        <a:rPr lang="fr-FR" sz="1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des répondants </a:t>
                      </a:r>
                      <a:endParaRPr lang="fr-FR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40 à 63 ans n= 60</a:t>
                      </a:r>
                    </a:p>
                    <a:p>
                      <a:r>
                        <a:rPr lang="fr-FR" sz="105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64 à 70 ans n=58</a:t>
                      </a:r>
                    </a:p>
                    <a:p>
                      <a:r>
                        <a:rPr lang="fr-FR" sz="105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Plus de 70 ans n=59 </a:t>
                      </a:r>
                      <a:endParaRPr lang="fr-FR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7"/>
                    </a:solidFill>
                  </a:tcPr>
                </a:tc>
              </a:tr>
              <a:tr h="818429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Sexe des répondants </a:t>
                      </a:r>
                      <a:endParaRPr lang="fr-FR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Homme n=109</a:t>
                      </a:r>
                      <a:endParaRPr lang="fr-FR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r>
                        <a:rPr lang="fr-FR" sz="105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Femme</a:t>
                      </a:r>
                      <a:r>
                        <a:rPr lang="fr-FR" sz="105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n=68</a:t>
                      </a:r>
                      <a:endParaRPr lang="fr-FR" sz="105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8250830" y="6626697"/>
            <a:ext cx="86754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900" b="0" dirty="0">
                <a:solidFill>
                  <a:srgbClr val="808080"/>
                </a:solidFill>
                <a:latin typeface="+mn-lt"/>
                <a:ea typeface="Times New Roman" pitchFamily="18" charset="0"/>
                <a:cs typeface="Tahoma" pitchFamily="34" charset="0"/>
              </a:rPr>
              <a:t>CONFIDENTIEL</a:t>
            </a:r>
          </a:p>
        </p:txBody>
      </p:sp>
      <p:pic>
        <p:nvPicPr>
          <p:cNvPr id="7170" name="Picture 2" descr="https://encrypted-tbn2.gstatic.com/images?q=tbn:ANd9GcQPZJo3mY-I-od4l-tH9OisNALOr2CNxTq6mCtDHuUHZc7irDhQ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603" y="252614"/>
            <a:ext cx="1062480" cy="10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hevron 1"/>
          <p:cNvSpPr/>
          <p:nvPr/>
        </p:nvSpPr>
        <p:spPr>
          <a:xfrm>
            <a:off x="1176866" y="2688804"/>
            <a:ext cx="211256" cy="12065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1176866" y="3637071"/>
            <a:ext cx="211256" cy="12065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176661" y="4475271"/>
            <a:ext cx="211256" cy="12065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3352800" y="5709682"/>
            <a:ext cx="211256" cy="12065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572728" y="5628501"/>
            <a:ext cx="440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Différences </a:t>
            </a:r>
            <a:r>
              <a:rPr lang="fr-FR" sz="1200" dirty="0" smtClean="0"/>
              <a:t>présentées </a:t>
            </a:r>
            <a:r>
              <a:rPr lang="fr-FR" sz="1200" dirty="0" smtClean="0"/>
              <a:t>tout au long du rapport</a:t>
            </a:r>
          </a:p>
          <a:p>
            <a:endParaRPr lang="fr-FR" sz="1200" dirty="0"/>
          </a:p>
        </p:txBody>
      </p:sp>
      <p:sp>
        <p:nvSpPr>
          <p:cNvPr id="14" name="Chevron 13"/>
          <p:cNvSpPr/>
          <p:nvPr/>
        </p:nvSpPr>
        <p:spPr>
          <a:xfrm>
            <a:off x="3338776" y="6090166"/>
            <a:ext cx="211256" cy="12065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581400" y="5979983"/>
            <a:ext cx="440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Synthèse des différences  en fin de rapport 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67977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A43FA-B5B0-A941-AA16-C472E5260EE4}" type="slidenum">
              <a:rPr lang="en-US" noProof="0" smtClean="0"/>
              <a:pPr/>
              <a:t>9</a:t>
            </a:fld>
            <a:endParaRPr lang="en-US" noProof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</a:t>
            </a:r>
            <a:endParaRPr lang="fr-FR" dirty="0"/>
          </a:p>
        </p:txBody>
      </p:sp>
      <p:pic>
        <p:nvPicPr>
          <p:cNvPr id="7" name="Espace réservé pour une image  6"/>
          <p:cNvPicPr>
            <a:picLocks noChangeAspect="1"/>
          </p:cNvPicPr>
          <p:nvPr/>
        </p:nvPicPr>
        <p:blipFill>
          <a:blip r:embed="rId2"/>
          <a:srcRect t="34166" b="34166"/>
          <a:stretch>
            <a:fillRect/>
          </a:stretch>
        </p:blipFill>
        <p:spPr>
          <a:xfrm>
            <a:off x="786476" y="1"/>
            <a:ext cx="8357523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270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lusA Template 2013">
  <a:themeElements>
    <a:clrScheme name="AplusA 3">
      <a:dk1>
        <a:srgbClr val="000000"/>
      </a:dk1>
      <a:lt1>
        <a:sysClr val="window" lastClr="FFFFFF"/>
      </a:lt1>
      <a:dk2>
        <a:srgbClr val="3B3B3B"/>
      </a:dk2>
      <a:lt2>
        <a:srgbClr val="CD0C22"/>
      </a:lt2>
      <a:accent1>
        <a:srgbClr val="1D9B83"/>
      </a:accent1>
      <a:accent2>
        <a:srgbClr val="6075BD"/>
      </a:accent2>
      <a:accent3>
        <a:srgbClr val="139DD4"/>
      </a:accent3>
      <a:accent4>
        <a:srgbClr val="E20267"/>
      </a:accent4>
      <a:accent5>
        <a:srgbClr val="66BB29"/>
      </a:accent5>
      <a:accent6>
        <a:srgbClr val="FDAC0D"/>
      </a:accent6>
      <a:hlink>
        <a:srgbClr val="3D485C"/>
      </a:hlink>
      <a:folHlink>
        <a:srgbClr val="A90C1C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plusA Template 2013">
  <a:themeElements>
    <a:clrScheme name="AplusA 3">
      <a:dk1>
        <a:srgbClr val="000000"/>
      </a:dk1>
      <a:lt1>
        <a:sysClr val="window" lastClr="FFFFFF"/>
      </a:lt1>
      <a:dk2>
        <a:srgbClr val="3B3B3B"/>
      </a:dk2>
      <a:lt2>
        <a:srgbClr val="CD0C22"/>
      </a:lt2>
      <a:accent1>
        <a:srgbClr val="1D9B83"/>
      </a:accent1>
      <a:accent2>
        <a:srgbClr val="6075BD"/>
      </a:accent2>
      <a:accent3>
        <a:srgbClr val="139DD4"/>
      </a:accent3>
      <a:accent4>
        <a:srgbClr val="E20267"/>
      </a:accent4>
      <a:accent5>
        <a:srgbClr val="66BB29"/>
      </a:accent5>
      <a:accent6>
        <a:srgbClr val="FDAC0D"/>
      </a:accent6>
      <a:hlink>
        <a:srgbClr val="3D485C"/>
      </a:hlink>
      <a:folHlink>
        <a:srgbClr val="A90C1C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rgbClr val="DBBCEE"/>
        </a:solidFill>
        <a:ln>
          <a:solidFill>
            <a:srgbClr val="7030A0"/>
          </a:solidFill>
        </a:ln>
      </a:spPr>
      <a:bodyPr wrap="square" rtlCol="0">
        <a:spAutoFit/>
      </a:bodyPr>
      <a:lstStyle>
        <a:defPPr algn="ctr">
          <a:defRPr sz="700" b="1" dirty="0"/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AplusA Template 2013</Template>
  <TotalTime>16654</TotalTime>
  <Words>5394</Words>
  <Application>Microsoft Office PowerPoint</Application>
  <PresentationFormat>Affichage à l'écran (4:3)</PresentationFormat>
  <Paragraphs>1732</Paragraphs>
  <Slides>47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47</vt:i4>
      </vt:variant>
    </vt:vector>
  </HeadingPairs>
  <TitlesOfParts>
    <vt:vector size="49" baseType="lpstr">
      <vt:lpstr>AplusA Template 2013</vt:lpstr>
      <vt:lpstr>1_AplusA Template 2013</vt:lpstr>
      <vt:lpstr>Présentation PowerPoint</vt:lpstr>
      <vt:lpstr>PROTOCOLE</vt:lpstr>
      <vt:lpstr>Les personnes qui se sont connectées sur l’enquête</vt:lpstr>
      <vt:lpstr>Rappel de la méthode</vt:lpstr>
      <vt:lpstr>Profil dominant de la personne incluse dans l’enquête</vt:lpstr>
      <vt:lpstr>Profil détaillé des personnes incluses dans l’enquête</vt:lpstr>
      <vt:lpstr>Notes méthodologiques</vt:lpstr>
      <vt:lpstr>Tris avec différences  significatives / exploités dans l’analyse   </vt:lpstr>
      <vt:lpstr>ANALYSE</vt:lpstr>
      <vt:lpstr>1. Traitements actuels du myélome </vt:lpstr>
      <vt:lpstr>Une antériorité moyenne de près de 6 ans, plus de 4 personnes sur 10 sont en troisième ligne de traitement ou plus.</vt:lpstr>
      <vt:lpstr>Traitements pris actuellement pour le myélome : en moyenne, deux traitements pris</vt:lpstr>
      <vt:lpstr>Lutte contre les complications du myélome : plus de 9 personnes sur 10 prennent un traitement. En moyenne, deux traitements pris</vt:lpstr>
      <vt:lpstr>Galénique des TTT actuels pour lutter contre certaines  complications du myélome : la voie orale domine largement </vt:lpstr>
      <vt:lpstr>Nombre de comprimés pris par jour pour traiter le myélome et ses complications :  En moyenne au global, 5,4 comprimés  la prise du matin est la plus élevée</vt:lpstr>
      <vt:lpstr>Complications du myélome : un impact important sur le nombre de comprimés pris quotidiennement. Chez les personnes ayant plus de 10 cp par jour, 8 sur 10 prennent un traitement contre la douleur, 9 sur 10 un traitement anti-infectieux.</vt:lpstr>
      <vt:lpstr>2. Traitements actuels concernant les comorbidités en dehors du myélome </vt:lpstr>
      <vt:lpstr>Comorbidités en dehors du myélome : près de 6 malades sur 10 présentent des comorbidités, ce qui entraîne la prise en moyenne de 2,9 médicaments.</vt:lpstr>
      <vt:lpstr>Galénique  des traitements pour les comorbidités en dehors du myélome : la forme orale est la forme dominante de prise </vt:lpstr>
      <vt:lpstr>Nombre de comprimés pris par jour pour traiter les comorbidités / En moyenne au global, 2,5 comprimés  la prise du matin est la plus élevée </vt:lpstr>
      <vt:lpstr>3. Traitements complémentaires</vt:lpstr>
      <vt:lpstr>Prise de traitements complémentaires : un tiers des répondants prennent des traitements complémentaires, homéopathie et compléments nutritionnels en majeur.</vt:lpstr>
      <vt:lpstr>Détails des traitements complémentaires  et indications </vt:lpstr>
      <vt:lpstr>Nombre de TTT complémentaires  différents  pris par jour : en moyenne au global  1,6</vt:lpstr>
      <vt:lpstr>Présentation PowerPoint</vt:lpstr>
      <vt:lpstr>Présentation PowerPoint</vt:lpstr>
      <vt:lpstr>Présentation PowerPoint</vt:lpstr>
      <vt:lpstr>Nombre de comprimés pris actuellement par jour vs nombre maximum de comprimés souhaités (=nombre limite au-dessus duquel cela devient pour vous une contrainte) </vt:lpstr>
      <vt:lpstr>4. Prise en charge et observance </vt:lpstr>
      <vt:lpstr>Médecins en charge de la prescription des traitements : spécialistes du myélome et médecin généraliste sont les principaux prescripteurs </vt:lpstr>
      <vt:lpstr>Connaissance des recommandations sur la prise des TTT : une large majorité déclare bien connaître les recommandations de prise des traitements. Des informations apportées par les prescripteurs : spécialistes au premier plan, devant les médecins généralistes, loin devant les pharmaciens de ville et infirmières</vt:lpstr>
      <vt:lpstr>Suivi des consignes de prise des TTT : des répondants très majoritairement bons observant (7 sur 10) </vt:lpstr>
      <vt:lpstr>Préparation de la prise des TTT et outils utilisés : près de 9 répondants sur 10 préparent eux-mêmes la prise, la moitié utilise un outil d’aide à la prise</vt:lpstr>
      <vt:lpstr>Prise et observance : des différences marquées  si 1 personne sur 5 reconnaît que prendre plusieurs comprimés par jour est une vraie contrainte, seules 7% déclarent s’être déjà trompées dans la prise et 5% craignent de se tromper </vt:lpstr>
      <vt:lpstr>Observance vis-à-vis des traitements du myélome : l’oubli reconnu par 28% des répondants, la lassitude et la confusion autour de la prise ne sont pas des critères de mauvaise observance</vt:lpstr>
      <vt:lpstr>Observance vis-à-vis des traitements pour les autres pathologies : l’oubli plus fréquent que pour les traitements du myélome, lassitude et confusion autour de la prise ne sont pas là encore des critères de mauvaise observance</vt:lpstr>
      <vt:lpstr>ANNEXES</vt:lpstr>
      <vt:lpstr>Hommes vs Femmes </vt:lpstr>
      <vt:lpstr>Hommes vs Femmes </vt:lpstr>
      <vt:lpstr>Hommes vs Femmes </vt:lpstr>
      <vt:lpstr>Catégories d'Age : 40/63 ans vs 64/70 ans vs + de 70 ans </vt:lpstr>
      <vt:lpstr>Catégories d'Age : 40/63 ans vs 64/70 ans vs + de 70 ans </vt:lpstr>
      <vt:lpstr>Catégories d'Age : 40/63 ans vs 64/70 ans vs + de 70 ans </vt:lpstr>
      <vt:lpstr>Catégories d'Age : 40/63 ans vs 64/70 ans vs + de 70 ans </vt:lpstr>
      <vt:lpstr>Catégories d'Age : 40/63 ans vs 64/70 ans vs + de 70 ans </vt:lpstr>
      <vt:lpstr>Catégories d'Age : 40/63 ans vs 64/70 ans vs + de 70 ans 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vlopez</dc:creator>
  <cp:lastModifiedBy>rmcarneiro</cp:lastModifiedBy>
  <cp:revision>794</cp:revision>
  <cp:lastPrinted>2015-03-26T13:59:13Z</cp:lastPrinted>
  <dcterms:created xsi:type="dcterms:W3CDTF">2013-07-24T14:25:48Z</dcterms:created>
  <dcterms:modified xsi:type="dcterms:W3CDTF">2015-04-03T14:48:29Z</dcterms:modified>
</cp:coreProperties>
</file>